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tags/tag8.xml" ContentType="application/vnd.openxmlformats-officedocument.presentationml.tags+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68"/>
  </p:notesMasterIdLst>
  <p:sldIdLst>
    <p:sldId id="256" r:id="rId2"/>
    <p:sldId id="416" r:id="rId3"/>
    <p:sldId id="510" r:id="rId4"/>
    <p:sldId id="517" r:id="rId5"/>
    <p:sldId id="536" r:id="rId6"/>
    <p:sldId id="495" r:id="rId7"/>
    <p:sldId id="520" r:id="rId8"/>
    <p:sldId id="521" r:id="rId9"/>
    <p:sldId id="522" r:id="rId10"/>
    <p:sldId id="379" r:id="rId11"/>
    <p:sldId id="524" r:id="rId12"/>
    <p:sldId id="418" r:id="rId13"/>
    <p:sldId id="428" r:id="rId14"/>
    <p:sldId id="464" r:id="rId15"/>
    <p:sldId id="511" r:id="rId16"/>
    <p:sldId id="523" r:id="rId17"/>
    <p:sldId id="475" r:id="rId18"/>
    <p:sldId id="476" r:id="rId19"/>
    <p:sldId id="498" r:id="rId20"/>
    <p:sldId id="540" r:id="rId21"/>
    <p:sldId id="480" r:id="rId22"/>
    <p:sldId id="499" r:id="rId23"/>
    <p:sldId id="478" r:id="rId24"/>
    <p:sldId id="507" r:id="rId25"/>
    <p:sldId id="427" r:id="rId26"/>
    <p:sldId id="482" r:id="rId27"/>
    <p:sldId id="508" r:id="rId28"/>
    <p:sldId id="513" r:id="rId29"/>
    <p:sldId id="483" r:id="rId30"/>
    <p:sldId id="488" r:id="rId31"/>
    <p:sldId id="534" r:id="rId32"/>
    <p:sldId id="485" r:id="rId33"/>
    <p:sldId id="484" r:id="rId34"/>
    <p:sldId id="501" r:id="rId35"/>
    <p:sldId id="486" r:id="rId36"/>
    <p:sldId id="500" r:id="rId37"/>
    <p:sldId id="502" r:id="rId38"/>
    <p:sldId id="503" r:id="rId39"/>
    <p:sldId id="506" r:id="rId40"/>
    <p:sldId id="474" r:id="rId41"/>
    <p:sldId id="489" r:id="rId42"/>
    <p:sldId id="525" r:id="rId43"/>
    <p:sldId id="531" r:id="rId44"/>
    <p:sldId id="528" r:id="rId45"/>
    <p:sldId id="529" r:id="rId46"/>
    <p:sldId id="530" r:id="rId47"/>
    <p:sldId id="505" r:id="rId48"/>
    <p:sldId id="519" r:id="rId49"/>
    <p:sldId id="515" r:id="rId50"/>
    <p:sldId id="535" r:id="rId51"/>
    <p:sldId id="514" r:id="rId52"/>
    <p:sldId id="532" r:id="rId53"/>
    <p:sldId id="431" r:id="rId54"/>
    <p:sldId id="446" r:id="rId55"/>
    <p:sldId id="456" r:id="rId56"/>
    <p:sldId id="436" r:id="rId57"/>
    <p:sldId id="409" r:id="rId58"/>
    <p:sldId id="429" r:id="rId59"/>
    <p:sldId id="455" r:id="rId60"/>
    <p:sldId id="473" r:id="rId61"/>
    <p:sldId id="539" r:id="rId62"/>
    <p:sldId id="472" r:id="rId63"/>
    <p:sldId id="533" r:id="rId64"/>
    <p:sldId id="470" r:id="rId65"/>
    <p:sldId id="537" r:id="rId66"/>
    <p:sldId id="527"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536"/>
            <p14:sldId id="495"/>
            <p14:sldId id="520"/>
            <p14:sldId id="521"/>
            <p14:sldId id="522"/>
            <p14:sldId id="379"/>
            <p14:sldId id="524"/>
            <p14:sldId id="418"/>
          </p14:sldIdLst>
        </p14:section>
        <p14:section name="User Understanding in Recommendation" id="{5AAAB9CE-3D8C-F345-B9BC-72333A827AE9}">
          <p14:sldIdLst>
            <p14:sldId id="428"/>
            <p14:sldId id="464"/>
            <p14:sldId id="511"/>
            <p14:sldId id="523"/>
            <p14:sldId id="475"/>
            <p14:sldId id="476"/>
            <p14:sldId id="498"/>
            <p14:sldId id="540"/>
            <p14:sldId id="480"/>
            <p14:sldId id="499"/>
            <p14:sldId id="478"/>
            <p14:sldId id="507"/>
          </p14:sldIdLst>
        </p14:section>
        <p14:section name="Professional Profile Learning" id="{5A1381A5-1A5F-5E43-BF43-14AEB3C65BBA}">
          <p14:sldIdLst>
            <p14:sldId id="427"/>
            <p14:sldId id="482"/>
            <p14:sldId id="508"/>
            <p14:sldId id="513"/>
            <p14:sldId id="483"/>
            <p14:sldId id="488"/>
            <p14:sldId id="534"/>
            <p14:sldId id="485"/>
            <p14:sldId id="484"/>
            <p14:sldId id="501"/>
            <p14:sldId id="486"/>
            <p14:sldId id="500"/>
            <p14:sldId id="502"/>
            <p14:sldId id="503"/>
            <p14:sldId id="506"/>
          </p14:sldIdLst>
        </p14:section>
        <p14:section name="User Dynamic Modeling" id="{E2DE979C-BB99-FD48-8BED-51EF959C0C67}">
          <p14:sldIdLst>
            <p14:sldId id="474"/>
            <p14:sldId id="489"/>
            <p14:sldId id="525"/>
            <p14:sldId id="531"/>
            <p14:sldId id="528"/>
            <p14:sldId id="529"/>
            <p14:sldId id="530"/>
            <p14:sldId id="505"/>
            <p14:sldId id="519"/>
            <p14:sldId id="515"/>
            <p14:sldId id="535"/>
            <p14:sldId id="514"/>
            <p14:sldId id="532"/>
          </p14:sldIdLst>
        </p14:section>
        <p14:section name="Conclusion" id="{B21708D6-9EC8-D64E-B5CA-7E1D1C5D1383}">
          <p14:sldIdLst>
            <p14:sldId id="431"/>
            <p14:sldId id="446"/>
            <p14:sldId id="456"/>
            <p14:sldId id="436"/>
            <p14:sldId id="409"/>
          </p14:sldIdLst>
        </p14:section>
        <p14:section name="Appendix" id="{23A10DBD-8702-2C47-B043-C0A002ACC6AD}">
          <p14:sldIdLst>
            <p14:sldId id="429"/>
            <p14:sldId id="455"/>
          </p14:sldIdLst>
        </p14:section>
        <p14:section name="Section sans titre" id="{A3508AB5-9397-4F40-A873-DB54304986CA}">
          <p14:sldIdLst>
            <p14:sldId id="473"/>
            <p14:sldId id="539"/>
            <p14:sldId id="472"/>
            <p14:sldId id="533"/>
            <p14:sldId id="470"/>
            <p14:sldId id="537"/>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FE4"/>
    <a:srgbClr val="D74F4A"/>
    <a:srgbClr val="F8CECC"/>
    <a:srgbClr val="DAE9FC"/>
    <a:srgbClr val="7A2D2A"/>
    <a:srgbClr val="564100"/>
    <a:srgbClr val="98AD8B"/>
    <a:srgbClr val="8DAD78"/>
    <a:srgbClr val="EEF1F6"/>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4092"/>
    <p:restoredTop sz="76984"/>
  </p:normalViewPr>
  <p:slideViewPr>
    <p:cSldViewPr snapToGrid="0" snapToObjects="1">
      <p:cViewPr varScale="1">
        <p:scale>
          <a:sx n="82" d="100"/>
          <a:sy n="82" d="100"/>
        </p:scale>
        <p:origin x="17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15/11/2021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Hello</a:t>
            </a:r>
          </a:p>
          <a:p>
            <a:pPr marL="0" lvl="0" indent="0">
              <a:spcBef>
                <a:spcPts val="0"/>
              </a:spcBef>
              <a:spcAft>
                <a:spcPts val="0"/>
              </a:spcAft>
              <a:buNone/>
            </a:pPr>
            <a:r>
              <a:rPr lang="fr-FR" dirty="0" err="1"/>
              <a:t>Thank</a:t>
            </a:r>
            <a:r>
              <a:rPr lang="fr-FR" dirty="0"/>
              <a:t> </a:t>
            </a:r>
            <a:r>
              <a:rPr lang="fr-FR" dirty="0" err="1"/>
              <a:t>you</a:t>
            </a:r>
            <a:r>
              <a:rPr lang="fr-FR" dirty="0"/>
              <a:t> for </a:t>
            </a:r>
            <a:r>
              <a:rPr lang="fr-FR" dirty="0" err="1"/>
              <a:t>being</a:t>
            </a:r>
            <a:r>
              <a:rPr lang="fr-FR" dirty="0"/>
              <a:t> </a:t>
            </a:r>
            <a:r>
              <a:rPr lang="fr-FR" dirty="0" err="1"/>
              <a:t>here</a:t>
            </a:r>
            <a:endParaRPr lang="fr-FR" dirty="0"/>
          </a:p>
          <a:p>
            <a:pPr marL="0" lvl="0" indent="0">
              <a:spcBef>
                <a:spcPts val="0"/>
              </a:spcBef>
              <a:spcAft>
                <a:spcPts val="0"/>
              </a:spcAft>
              <a:buNone/>
            </a:pPr>
            <a:r>
              <a:rPr lang="fr-FR" dirty="0" err="1"/>
              <a:t>I’ll</a:t>
            </a:r>
            <a:r>
              <a:rPr lang="fr-FR" dirty="0"/>
              <a:t> </a:t>
            </a:r>
            <a:r>
              <a:rPr lang="fr-FR" dirty="0" err="1"/>
              <a:t>be</a:t>
            </a:r>
            <a:r>
              <a:rPr lang="fr-FR" dirty="0"/>
              <a:t> </a:t>
            </a:r>
            <a:r>
              <a:rPr lang="fr-FR" dirty="0" err="1"/>
              <a:t>presenting</a:t>
            </a:r>
            <a:r>
              <a:rPr lang="fr-FR" dirty="0"/>
              <a:t> </a:t>
            </a:r>
            <a:r>
              <a:rPr lang="fr-FR" dirty="0" err="1"/>
              <a:t>my</a:t>
            </a:r>
            <a:r>
              <a:rPr lang="fr-FR" dirty="0"/>
              <a:t> PHD</a:t>
            </a:r>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first contribution, HRAN, we will combine a </a:t>
            </a:r>
            <a:r>
              <a:rPr lang="fr-FR" dirty="0" err="1"/>
              <a:t>Recommendation</a:t>
            </a:r>
            <a:r>
              <a:rPr lang="fr-FR" dirty="0"/>
              <a:t> and NLP </a:t>
            </a:r>
            <a:r>
              <a:rPr lang="fr-FR" dirty="0" err="1"/>
              <a:t>methods</a:t>
            </a:r>
            <a:r>
              <a:rPr lang="fr-FR" dirty="0"/>
              <a:t> to </a:t>
            </a:r>
            <a:r>
              <a:rPr lang="en-US" dirty="0"/>
              <a:t>refine our understanding of user tastes in a classic </a:t>
            </a:r>
            <a:r>
              <a:rPr lang="fr-FR" dirty="0" err="1"/>
              <a:t>Recommendation</a:t>
            </a:r>
            <a:r>
              <a:rPr lang="fr-FR" dirty="0"/>
              <a:t> </a:t>
            </a:r>
            <a:r>
              <a:rPr lang="fr-FR" dirty="0" err="1"/>
              <a:t>problematic</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our</a:t>
            </a:r>
            <a:r>
              <a:rPr lang="fr-FR" dirty="0"/>
              <a:t> second contribution, </a:t>
            </a:r>
            <a:r>
              <a:rPr lang="fr-FR" dirty="0" err="1"/>
              <a:t>Resume</a:t>
            </a:r>
            <a:r>
              <a:rPr lang="fr-FR" dirty="0"/>
              <a:t>, </a:t>
            </a:r>
            <a:r>
              <a:rPr lang="fr-FR" dirty="0" err="1"/>
              <a:t>we</a:t>
            </a:r>
            <a:r>
              <a:rPr lang="fr-FR" dirty="0"/>
              <a:t> propose a </a:t>
            </a:r>
            <a:r>
              <a:rPr lang="fr-FR" dirty="0" err="1"/>
              <a:t>framework</a:t>
            </a:r>
            <a:r>
              <a:rPr lang="fr-FR" dirty="0"/>
              <a:t> to </a:t>
            </a:r>
            <a:r>
              <a:rPr lang="fr-FR" dirty="0" err="1"/>
              <a:t>learn</a:t>
            </a:r>
            <a:r>
              <a:rPr lang="fr-FR" dirty="0"/>
              <a:t> and </a:t>
            </a:r>
            <a:r>
              <a:rPr lang="fr-FR" dirty="0" err="1"/>
              <a:t>evaluate</a:t>
            </a:r>
            <a:r>
              <a:rPr lang="fr-FR" dirty="0"/>
              <a:t> user </a:t>
            </a:r>
            <a:r>
              <a:rPr lang="fr-FR" dirty="0" err="1"/>
              <a:t>professional</a:t>
            </a:r>
            <a:r>
              <a:rPr lang="fr-FR" dirty="0"/>
              <a:t> profiles, a new </a:t>
            </a:r>
            <a:r>
              <a:rPr lang="fr-FR" dirty="0" err="1"/>
              <a:t>task</a:t>
            </a:r>
            <a:r>
              <a:rPr lang="fr-FR" dirty="0"/>
              <a:t>, by </a:t>
            </a:r>
            <a:r>
              <a:rPr lang="fr-FR" dirty="0" err="1"/>
              <a:t>combining</a:t>
            </a:r>
            <a:r>
              <a:rPr lang="fr-FR" dirty="0"/>
              <a:t> RL to NLP and </a:t>
            </a:r>
            <a:r>
              <a:rPr lang="fr-FR" dirty="0" err="1"/>
              <a:t>Text</a:t>
            </a:r>
            <a:r>
              <a:rPr lang="fr-FR" dirty="0"/>
              <a:t> </a:t>
            </a:r>
            <a:r>
              <a:rPr lang="fr-FR" dirty="0" err="1"/>
              <a:t>generation</a:t>
            </a:r>
            <a:r>
              <a:rPr lang="fr-FR" dirty="0"/>
              <a:t>.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Sur citation de </a:t>
            </a:r>
            <a:r>
              <a:rPr lang="fr-FR" dirty="0" err="1"/>
              <a:t>bengio</a:t>
            </a:r>
            <a:r>
              <a:rPr lang="fr-FR" dirty="0"/>
              <a:t> «tous les profils sont dans des espaces latents » https://</a:t>
            </a:r>
            <a:r>
              <a:rPr lang="fr-FR" dirty="0" err="1"/>
              <a:t>arxiv.org</a:t>
            </a:r>
            <a:r>
              <a:rPr lang="fr-FR" dirty="0"/>
              <a:t>/abs/1206.5538</a:t>
            </a:r>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endParaRPr lang="en-US" b="0" dirty="0"/>
          </a:p>
          <a:p>
            <a:r>
              <a:rPr lang="en-US" b="0" dirty="0"/>
              <a:t>We will first go over our first contribution, HRAN.</a:t>
            </a:r>
          </a:p>
          <a:p>
            <a:r>
              <a:rPr lang="en-US" b="0" dirty="0"/>
              <a:t>Then, we will present Resume, a text-based framework for user representation.</a:t>
            </a:r>
          </a:p>
          <a:p>
            <a:r>
              <a:rPr lang="en-US" b="0" dirty="0"/>
              <a:t>We will also present some exploratory work on user dynamic modeling, before offering some perspective and concluding.</a:t>
            </a:r>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our HRAN model, which was published …</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the will to improve a recommender’s accuracy performances by refining our understanding of the user, as well as the </a:t>
            </a:r>
            <a:r>
              <a:rPr lang="en-US" b="0" dirty="0" err="1"/>
              <a:t>explainability</a:t>
            </a:r>
            <a:r>
              <a:rPr lang="en-US" b="0" dirty="0"/>
              <a:t> of the model’s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reviews can help improve  performances &amp; make predictions understandable.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b="0" dirty="0"/>
                  <a:t>We implement this intuition by combining a traditional rating regression module to an attentive </a:t>
                </a:r>
                <a:r>
                  <a:rPr lang="en-US" b="0" dirty="0" err="1"/>
                  <a:t>sentime</a:t>
                </a:r>
                <a14:m>
                  <m:oMath xmlns:m="http://schemas.openxmlformats.org/officeDocument/2006/math">
                    <m:acc>
                      <m:accPr>
                        <m:chr m:val="̂"/>
                        <m:ctrlPr>
                          <a:rPr lang="en-US" b="0" i="1" smtClean="0">
                            <a:latin typeface="Cambria Math" panose="02040503050406030204" pitchFamily="18" charset="0"/>
                          </a:rPr>
                        </m:ctrlPr>
                      </m:accPr>
                      <m:e/>
                    </m:acc>
                  </m:oMath>
                </a14:m>
                <a:r>
                  <a:rPr lang="en-US" b="0" dirty="0" err="1"/>
                  <a:t>nt</a:t>
                </a:r>
                <a:r>
                  <a:rPr lang="en-US" b="0" dirty="0"/>
                  <a:t> analysis module. </a:t>
                </a:r>
              </a:p>
              <a:p>
                <a:endParaRPr lang="en-US" b="0" dirty="0"/>
              </a:p>
              <a:p>
                <a:r>
                  <a:rPr lang="en-US" b="0" dirty="0"/>
                  <a:t>The resulting model is called HRAN, for Hierarchical Recurrent Attentive Network. </a:t>
                </a:r>
              </a:p>
              <a:p>
                <a:endParaRPr lang="en-US" b="0" dirty="0"/>
              </a:p>
              <a:p>
                <a:r>
                  <a:rPr lang="en-US" b="0" dirty="0"/>
                  <a:t>The sentiment analysis part takes the reviews as input…</a:t>
                </a:r>
              </a:p>
              <a:p>
                <a:r>
                  <a:rPr lang="en-US" b="0" dirty="0"/>
                  <a:t>The rating regression module takes both the user and the item profiles as input…</a:t>
                </a:r>
              </a:p>
              <a:p>
                <a:r>
                  <a:rPr lang="en-US" b="0" dirty="0"/>
                  <a:t>Both modules share inner intermediate representation to refine the models’ understanding of the user’s tastes.</a:t>
                </a:r>
              </a:p>
              <a:p>
                <a:endParaRPr lang="en-US" b="0" dirty="0"/>
              </a:p>
              <a:p>
                <a:r>
                  <a:rPr lang="en-US" b="0" dirty="0"/>
                  <a:t>While those two tasks are rarely combined, because they are quite different, in this precise setting they are complementary as the Sentiment Analysis module gives us a global, absolute idea of the feeling expressed in the review, thus acting as a regularization for the Rating Regression module, which informs us more precisely regarding the user-item interaction.</a:t>
                </a:r>
              </a:p>
            </p:txBody>
          </p:sp>
        </mc:Choice>
        <mc:Fallback>
          <p:sp>
            <p:nvSpPr>
              <p:cNvPr id="3" name="Notes Placeholder 2"/>
              <p:cNvSpPr>
                <a:spLocks noGrp="1"/>
              </p:cNvSpPr>
              <p:nvPr>
                <p:ph type="body" idx="1"/>
              </p:nvPr>
            </p:nvSpPr>
            <p:spPr/>
            <p:txBody>
              <a:bodyPr/>
              <a:lstStyle/>
              <a:p>
                <a:r>
                  <a:rPr lang="en-US" b="0" dirty="0"/>
                  <a:t>We implement this intuition by combining a traditional rating regression module to an attentive </a:t>
                </a:r>
                <a:r>
                  <a:rPr lang="en-US" b="0" dirty="0" err="1"/>
                  <a:t>sentime</a:t>
                </a:r>
                <a:r>
                  <a:rPr lang="en-US" b="0" i="0">
                    <a:latin typeface="Cambria Math" panose="02040503050406030204" pitchFamily="18" charset="0"/>
                  </a:rPr>
                  <a:t>() ̂</a:t>
                </a:r>
                <a:r>
                  <a:rPr lang="en-US" b="0" dirty="0" err="1"/>
                  <a:t>nt</a:t>
                </a:r>
                <a:r>
                  <a:rPr lang="en-US" b="0" dirty="0"/>
                  <a:t> analysis module. </a:t>
                </a:r>
              </a:p>
              <a:p>
                <a:endParaRPr lang="en-US" b="0" dirty="0"/>
              </a:p>
              <a:p>
                <a:r>
                  <a:rPr lang="en-US" b="0" dirty="0"/>
                  <a:t>The resulting model is called HRAN, for Hierarchical Recurrent Attentive Network. </a:t>
                </a:r>
              </a:p>
              <a:p>
                <a:endParaRPr lang="en-US" b="0" dirty="0"/>
              </a:p>
              <a:p>
                <a:r>
                  <a:rPr lang="en-US" b="0" dirty="0"/>
                  <a:t>The sentiment analysis part takes the reviews as input…</a:t>
                </a:r>
              </a:p>
              <a:p>
                <a:r>
                  <a:rPr lang="en-US" b="0" dirty="0"/>
                  <a:t>The rating regression module takes both the user and the item profiles as input…</a:t>
                </a:r>
              </a:p>
              <a:p>
                <a:r>
                  <a:rPr lang="en-US" b="0" dirty="0"/>
                  <a:t>Both modules share inner intermediate representation to refine the models’ understanding of the user’s tastes.</a:t>
                </a:r>
              </a:p>
              <a:p>
                <a:endParaRPr lang="en-US" b="0" dirty="0"/>
              </a:p>
              <a:p>
                <a:r>
                  <a:rPr lang="en-US" b="0" dirty="0"/>
                  <a:t>While those two tasks are rarely combined, because they are quite different, in this precise setting they are complementary as the Sentiment Analysis module gives us a global, absolute idea of the feeling expressed in the review, thus acting as a regularization for the Rating Regression module, which informs us more precisely regarding the user-item interaction.</a:t>
                </a:r>
              </a:p>
            </p:txBody>
          </p:sp>
        </mc:Fallback>
      </mc:AlternateContent>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noProof="0" dirty="0"/>
              <a:t>Note that “RBA” stands for Hierarchical </a:t>
            </a:r>
            <a:r>
              <a:rPr lang="en-US" noProof="0" dirty="0" err="1"/>
              <a:t>Bidirectionnal</a:t>
            </a:r>
            <a:r>
              <a:rPr lang="en-US" noProof="0" dirty="0"/>
              <a:t> Attentive module and is described in detail in the following slides.</a:t>
            </a:r>
          </a:p>
          <a:p>
            <a:endParaRPr lang="en-US" noProof="0" dirty="0"/>
          </a:p>
          <a:p>
            <a:r>
              <a:rPr lang="en-US" noProof="0" dirty="0"/>
              <a:t>From a high-level perspective, the sentiment analysis module does… by… [</a:t>
            </a:r>
            <a:r>
              <a:rPr lang="en-US" b="1" noProof="0" dirty="0"/>
              <a:t>ELABORATE</a:t>
            </a:r>
            <a:r>
              <a:rPr lang="en-US" noProof="0" dirty="0"/>
              <a:t>] </a:t>
            </a:r>
          </a:p>
          <a:p>
            <a:r>
              <a:rPr lang="en-US" noProof="0" dirty="0">
                <a:sym typeface="Wingdings" pitchFamily="2" charset="2"/>
              </a:rPr>
              <a:t> </a:t>
            </a:r>
            <a:r>
              <a:rPr lang="en-US" noProof="0" dirty="0" err="1"/>
              <a:t>agg</a:t>
            </a:r>
            <a:r>
              <a:rPr lang="en-US" noProof="0" dirty="0"/>
              <a:t> prob, attention as the solution.</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sentiment analysis uses the representation of the rating prediction module in two places: once at the word level RBA, and then at the sentence level RBA, which gives it its hierarchical component.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TODO : </a:t>
            </a:r>
            <a:r>
              <a:rPr lang="fr-FR" sz="1200" b="0" i="0" u="none" strike="noStrike" kern="1200" dirty="0">
                <a:solidFill>
                  <a:schemeClr val="tx1"/>
                </a:solidFill>
                <a:effectLst/>
                <a:latin typeface="+mn-lt"/>
                <a:ea typeface="+mn-ea"/>
                <a:cs typeface="+mn-cs"/>
              </a:rPr>
              <a:t>justifier l'agrégat d’attention au lieu de </a:t>
            </a:r>
            <a:r>
              <a:rPr lang="fr-FR" sz="1200" b="0" i="0" u="none" strike="noStrike" kern="1200" dirty="0" err="1">
                <a:solidFill>
                  <a:schemeClr val="tx1"/>
                </a:solidFill>
                <a:effectLst/>
                <a:latin typeface="+mn-lt"/>
                <a:ea typeface="+mn-ea"/>
                <a:cs typeface="+mn-cs"/>
              </a:rPr>
              <a:t>backprop</a:t>
            </a:r>
            <a:r>
              <a:rPr lang="fr-FR" sz="1200" b="0" i="0" u="none" strike="noStrike" kern="1200" dirty="0">
                <a:solidFill>
                  <a:schemeClr val="tx1"/>
                </a:solidFill>
                <a:effectLst/>
                <a:latin typeface="+mn-lt"/>
                <a:ea typeface="+mn-ea"/>
                <a:cs typeface="+mn-cs"/>
              </a:rPr>
              <a:t> sur les mots (moins lourd, moins de </a:t>
            </a:r>
            <a:r>
              <a:rPr lang="fr-FR" sz="1200" b="0" i="0" u="none" strike="noStrike" kern="1200" dirty="0" err="1">
                <a:solidFill>
                  <a:schemeClr val="tx1"/>
                </a:solidFill>
                <a:effectLst/>
                <a:latin typeface="+mn-lt"/>
                <a:ea typeface="+mn-ea"/>
                <a:cs typeface="+mn-cs"/>
              </a:rPr>
              <a:t>param</a:t>
            </a:r>
            <a:r>
              <a:rPr lang="fr-FR" sz="1200" b="0" i="0" u="none" strike="noStrike" kern="1200" dirty="0">
                <a:solidFill>
                  <a:schemeClr val="tx1"/>
                </a:solidFill>
                <a:effectLst/>
                <a:latin typeface="+mn-lt"/>
                <a:ea typeface="+mn-ea"/>
                <a:cs typeface="+mn-cs"/>
              </a:rPr>
              <a:t> = moins de risque d’</a:t>
            </a:r>
            <a:r>
              <a:rPr lang="fr-FR" sz="1200" b="0" i="0" u="none" strike="noStrike" kern="1200" dirty="0" err="1">
                <a:solidFill>
                  <a:schemeClr val="tx1"/>
                </a:solidFill>
                <a:effectLst/>
                <a:latin typeface="+mn-lt"/>
                <a:ea typeface="+mn-ea"/>
                <a:cs typeface="+mn-cs"/>
              </a:rPr>
              <a:t>overfit</a:t>
            </a:r>
            <a:r>
              <a:rPr lang="fr-FR" sz="1200" b="0" i="0" u="none" strike="noStrike" kern="1200" dirty="0">
                <a:solidFill>
                  <a:schemeClr val="tx1"/>
                </a:solidFill>
                <a:effectLst/>
                <a:latin typeface="+mn-lt"/>
                <a:ea typeface="+mn-ea"/>
                <a:cs typeface="+mn-cs"/>
              </a:rPr>
              <a:t>. </a:t>
            </a:r>
            <a:r>
              <a:rPr lang="fr-FR" sz="1200" b="0" i="0" u="none" strike="noStrike" kern="1200" dirty="0" err="1">
                <a:solidFill>
                  <a:schemeClr val="tx1"/>
                </a:solidFill>
                <a:effectLst/>
                <a:latin typeface="+mn-lt"/>
                <a:ea typeface="+mn-ea"/>
                <a:cs typeface="+mn-cs"/>
              </a:rPr>
              <a:t>Also</a:t>
            </a:r>
            <a:r>
              <a:rPr lang="fr-FR" sz="1200" b="0" i="0" u="none" strike="noStrike" kern="1200" dirty="0">
                <a:solidFill>
                  <a:schemeClr val="tx1"/>
                </a:solidFill>
                <a:effectLst/>
                <a:latin typeface="+mn-lt"/>
                <a:ea typeface="+mn-ea"/>
                <a:cs typeface="+mn-cs"/>
              </a:rPr>
              <a:t> : on veut une composante de </a:t>
            </a:r>
            <a:r>
              <a:rPr lang="fr-FR" sz="1200" b="0" i="0" u="none" strike="noStrike" kern="1200" dirty="0" err="1">
                <a:solidFill>
                  <a:schemeClr val="tx1"/>
                </a:solidFill>
                <a:effectLst/>
                <a:latin typeface="+mn-lt"/>
                <a:ea typeface="+mn-ea"/>
                <a:cs typeface="+mn-cs"/>
              </a:rPr>
              <a:t>langague</a:t>
            </a:r>
            <a:r>
              <a:rPr lang="fr-FR" sz="1200" b="0" i="0" u="none" strike="noStrike" kern="1200" dirty="0">
                <a:solidFill>
                  <a:schemeClr val="tx1"/>
                </a:solidFill>
                <a:effectLst/>
                <a:latin typeface="+mn-lt"/>
                <a:ea typeface="+mn-ea"/>
                <a:cs typeface="+mn-cs"/>
              </a:rPr>
              <a:t> généraliste, et non pas adapter les </a:t>
            </a:r>
            <a:r>
              <a:rPr lang="fr-FR" sz="1200" b="0" i="0" u="none" strike="noStrike" kern="1200" dirty="0" err="1">
                <a:solidFill>
                  <a:schemeClr val="tx1"/>
                </a:solidFill>
                <a:effectLst/>
                <a:latin typeface="+mn-lt"/>
                <a:ea typeface="+mn-ea"/>
                <a:cs typeface="+mn-cs"/>
              </a:rPr>
              <a:t>rep</a:t>
            </a:r>
            <a:r>
              <a:rPr lang="fr-FR" sz="1200" b="0" i="0" u="none" strike="noStrike" kern="1200" dirty="0">
                <a:solidFill>
                  <a:schemeClr val="tx1"/>
                </a:solidFill>
                <a:effectLst/>
                <a:latin typeface="+mn-lt"/>
                <a:ea typeface="+mn-ea"/>
                <a:cs typeface="+mn-cs"/>
              </a:rPr>
              <a:t> des mots à notre problème, c’est le rôle du </a:t>
            </a:r>
            <a:r>
              <a:rPr lang="fr-FR" sz="1200" b="0" i="0" u="none" strike="noStrike" kern="1200" dirty="0" err="1">
                <a:solidFill>
                  <a:schemeClr val="tx1"/>
                </a:solidFill>
                <a:effectLst/>
                <a:latin typeface="+mn-lt"/>
                <a:ea typeface="+mn-ea"/>
                <a:cs typeface="+mn-cs"/>
              </a:rPr>
              <a:t>reco</a:t>
            </a:r>
            <a:r>
              <a:rPr lang="fr-FR" sz="1200" b="0" i="0" u="none" strike="noStrike" kern="1200" dirty="0">
                <a:solidFill>
                  <a:schemeClr val="tx1"/>
                </a:solidFill>
                <a:effectLst/>
                <a:latin typeface="+mn-lt"/>
                <a:ea typeface="+mn-ea"/>
                <a:cs typeface="+mn-cs"/>
              </a:rPr>
              <a:t> MLP.)</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a:t>
            </a:r>
            <a:r>
              <a:rPr lang="en-US" b="1" dirty="0"/>
              <a:t>explosion of data </a:t>
            </a:r>
            <a:r>
              <a:rPr lang="en-US" dirty="0"/>
              <a:t>and basically of choice and online services:  movies on Netflix, stuff on amazon and so on.</a:t>
            </a:r>
          </a:p>
          <a:p>
            <a:endParaRPr lang="en-US" dirty="0"/>
          </a:p>
          <a:p>
            <a:r>
              <a:rPr lang="en-US" dirty="0"/>
              <a:t>Additionally, the number </a:t>
            </a:r>
            <a:r>
              <a:rPr lang="en-US" b="0" dirty="0"/>
              <a:t>of</a:t>
            </a:r>
            <a:r>
              <a:rPr lang="en-US" b="1" dirty="0"/>
              <a:t> interactions between users and those systems </a:t>
            </a:r>
            <a:r>
              <a:rPr lang="en-US" dirty="0"/>
              <a:t>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sentiment analysis uses the representation of the rating prediction module in two places: once at the word level RBA, and then at the sentence level RBA, which gives it its hierarchical component.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TODO : </a:t>
            </a:r>
            <a:r>
              <a:rPr lang="fr-FR" sz="1200" b="0" i="0" u="none" strike="noStrike" kern="1200" dirty="0">
                <a:solidFill>
                  <a:schemeClr val="tx1"/>
                </a:solidFill>
                <a:effectLst/>
                <a:latin typeface="+mn-lt"/>
                <a:ea typeface="+mn-ea"/>
                <a:cs typeface="+mn-cs"/>
              </a:rPr>
              <a:t>justifier l'agrégat d’attention au lieu de </a:t>
            </a:r>
            <a:r>
              <a:rPr lang="fr-FR" sz="1200" b="0" i="0" u="none" strike="noStrike" kern="1200" dirty="0" err="1">
                <a:solidFill>
                  <a:schemeClr val="tx1"/>
                </a:solidFill>
                <a:effectLst/>
                <a:latin typeface="+mn-lt"/>
                <a:ea typeface="+mn-ea"/>
                <a:cs typeface="+mn-cs"/>
              </a:rPr>
              <a:t>backprop</a:t>
            </a:r>
            <a:r>
              <a:rPr lang="fr-FR" sz="1200" b="0" i="0" u="none" strike="noStrike" kern="1200" dirty="0">
                <a:solidFill>
                  <a:schemeClr val="tx1"/>
                </a:solidFill>
                <a:effectLst/>
                <a:latin typeface="+mn-lt"/>
                <a:ea typeface="+mn-ea"/>
                <a:cs typeface="+mn-cs"/>
              </a:rPr>
              <a:t> sur les mots (moins lourd, moins de </a:t>
            </a:r>
            <a:r>
              <a:rPr lang="fr-FR" sz="1200" b="0" i="0" u="none" strike="noStrike" kern="1200" dirty="0" err="1">
                <a:solidFill>
                  <a:schemeClr val="tx1"/>
                </a:solidFill>
                <a:effectLst/>
                <a:latin typeface="+mn-lt"/>
                <a:ea typeface="+mn-ea"/>
                <a:cs typeface="+mn-cs"/>
              </a:rPr>
              <a:t>param</a:t>
            </a:r>
            <a:r>
              <a:rPr lang="fr-FR" sz="1200" b="0" i="0" u="none" strike="noStrike" kern="1200" dirty="0">
                <a:solidFill>
                  <a:schemeClr val="tx1"/>
                </a:solidFill>
                <a:effectLst/>
                <a:latin typeface="+mn-lt"/>
                <a:ea typeface="+mn-ea"/>
                <a:cs typeface="+mn-cs"/>
              </a:rPr>
              <a:t> = moins de risque d’</a:t>
            </a:r>
            <a:r>
              <a:rPr lang="fr-FR" sz="1200" b="0" i="0" u="none" strike="noStrike" kern="1200" dirty="0" err="1">
                <a:solidFill>
                  <a:schemeClr val="tx1"/>
                </a:solidFill>
                <a:effectLst/>
                <a:latin typeface="+mn-lt"/>
                <a:ea typeface="+mn-ea"/>
                <a:cs typeface="+mn-cs"/>
              </a:rPr>
              <a:t>overfit</a:t>
            </a:r>
            <a:r>
              <a:rPr lang="fr-FR" sz="1200" b="0" i="0" u="none" strike="noStrike" kern="1200" dirty="0">
                <a:solidFill>
                  <a:schemeClr val="tx1"/>
                </a:solidFill>
                <a:effectLst/>
                <a:latin typeface="+mn-lt"/>
                <a:ea typeface="+mn-ea"/>
                <a:cs typeface="+mn-cs"/>
              </a:rPr>
              <a:t>. </a:t>
            </a:r>
            <a:r>
              <a:rPr lang="fr-FR" sz="1200" b="0" i="0" u="none" strike="noStrike" kern="1200" dirty="0" err="1">
                <a:solidFill>
                  <a:schemeClr val="tx1"/>
                </a:solidFill>
                <a:effectLst/>
                <a:latin typeface="+mn-lt"/>
                <a:ea typeface="+mn-ea"/>
                <a:cs typeface="+mn-cs"/>
              </a:rPr>
              <a:t>Also</a:t>
            </a:r>
            <a:r>
              <a:rPr lang="fr-FR" sz="1200" b="0" i="0" u="none" strike="noStrike" kern="1200" dirty="0">
                <a:solidFill>
                  <a:schemeClr val="tx1"/>
                </a:solidFill>
                <a:effectLst/>
                <a:latin typeface="+mn-lt"/>
                <a:ea typeface="+mn-ea"/>
                <a:cs typeface="+mn-cs"/>
              </a:rPr>
              <a:t> : on veut une composante de </a:t>
            </a:r>
            <a:r>
              <a:rPr lang="fr-FR" sz="1200" b="0" i="0" u="none" strike="noStrike" kern="1200" dirty="0" err="1">
                <a:solidFill>
                  <a:schemeClr val="tx1"/>
                </a:solidFill>
                <a:effectLst/>
                <a:latin typeface="+mn-lt"/>
                <a:ea typeface="+mn-ea"/>
                <a:cs typeface="+mn-cs"/>
              </a:rPr>
              <a:t>langague</a:t>
            </a:r>
            <a:r>
              <a:rPr lang="fr-FR" sz="1200" b="0" i="0" u="none" strike="noStrike" kern="1200" dirty="0">
                <a:solidFill>
                  <a:schemeClr val="tx1"/>
                </a:solidFill>
                <a:effectLst/>
                <a:latin typeface="+mn-lt"/>
                <a:ea typeface="+mn-ea"/>
                <a:cs typeface="+mn-cs"/>
              </a:rPr>
              <a:t> généraliste, et non pas adapter les </a:t>
            </a:r>
            <a:r>
              <a:rPr lang="fr-FR" sz="1200" b="0" i="0" u="none" strike="noStrike" kern="1200" dirty="0" err="1">
                <a:solidFill>
                  <a:schemeClr val="tx1"/>
                </a:solidFill>
                <a:effectLst/>
                <a:latin typeface="+mn-lt"/>
                <a:ea typeface="+mn-ea"/>
                <a:cs typeface="+mn-cs"/>
              </a:rPr>
              <a:t>rep</a:t>
            </a:r>
            <a:r>
              <a:rPr lang="fr-FR" sz="1200" b="0" i="0" u="none" strike="noStrike" kern="1200" dirty="0">
                <a:solidFill>
                  <a:schemeClr val="tx1"/>
                </a:solidFill>
                <a:effectLst/>
                <a:latin typeface="+mn-lt"/>
                <a:ea typeface="+mn-ea"/>
                <a:cs typeface="+mn-cs"/>
              </a:rPr>
              <a:t> des mots à notre problème, c’est le rôle du </a:t>
            </a:r>
            <a:r>
              <a:rPr lang="fr-FR" sz="1200" b="0" i="0" u="none" strike="noStrike" kern="1200" dirty="0" err="1">
                <a:solidFill>
                  <a:schemeClr val="tx1"/>
                </a:solidFill>
                <a:effectLst/>
                <a:latin typeface="+mn-lt"/>
                <a:ea typeface="+mn-ea"/>
                <a:cs typeface="+mn-cs"/>
              </a:rPr>
              <a:t>reco</a:t>
            </a:r>
            <a:r>
              <a:rPr lang="fr-FR" sz="1200" b="0" i="0" u="none" strike="noStrike" kern="1200" dirty="0">
                <a:solidFill>
                  <a:schemeClr val="tx1"/>
                </a:solidFill>
                <a:effectLst/>
                <a:latin typeface="+mn-lt"/>
                <a:ea typeface="+mn-ea"/>
                <a:cs typeface="+mn-cs"/>
              </a:rPr>
              <a:t> MLP.)</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865036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22</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23</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24</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26</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28</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3916281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t>
            </a:r>
            <a:r>
              <a:rPr lang="en-US" b="1" dirty="0"/>
              <a:t>a subset of relevant items </a:t>
            </a:r>
            <a:r>
              <a:rPr lang="en-US" dirty="0"/>
              <a:t>rather than the whole catalog to ease their search. </a:t>
            </a:r>
          </a:p>
          <a:p>
            <a:endParaRPr lang="en-US" dirty="0"/>
          </a:p>
          <a:p>
            <a:r>
              <a:rPr lang="en-US" dirty="0"/>
              <a:t>Note that the notion of relevance is a complex one to define and it </a:t>
            </a:r>
            <a:r>
              <a:rPr lang="en-US" b="1" dirty="0"/>
              <a:t>is highly discussed </a:t>
            </a:r>
            <a:r>
              <a:rPr lang="en-US" dirty="0"/>
              <a:t>in the community. </a:t>
            </a:r>
          </a:p>
          <a:p>
            <a:endParaRPr lang="en-US" dirty="0"/>
          </a:p>
          <a:p>
            <a:r>
              <a:rPr lang="en-US" dirty="0"/>
              <a:t>In this work, we will consider an item to be relevant if it is personalized and if we can explain why it is consistent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t>
            </a:r>
            <a:r>
              <a:rPr lang="fr-FR" sz="1200" b="0" kern="1200" dirty="0">
                <a:solidFill>
                  <a:schemeClr val="tx1"/>
                </a:solidFill>
                <a:effectLst/>
                <a:latin typeface="+mn-lt"/>
                <a:ea typeface="+mn-ea"/>
                <a:cs typeface="+mn-cs"/>
              </a:rPr>
              <a:t> first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This formulation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practical</a:t>
            </a:r>
            <a:r>
              <a:rPr lang="fr-FR" sz="1200" b="0" kern="1200" dirty="0">
                <a:solidFill>
                  <a:schemeClr val="tx1"/>
                </a:solidFill>
                <a:effectLst/>
                <a:latin typeface="+mn-lt"/>
                <a:ea typeface="+mn-ea"/>
                <a:cs typeface="+mn-cs"/>
              </a:rPr>
              <a:t> proxy for </a:t>
            </a:r>
            <a:r>
              <a:rPr lang="fr-FR" sz="1200" b="0" kern="1200" dirty="0" err="1">
                <a:solidFill>
                  <a:schemeClr val="tx1"/>
                </a:solidFill>
                <a:effectLst/>
                <a:latin typeface="+mn-lt"/>
                <a:ea typeface="+mn-ea"/>
                <a:cs typeface="+mn-cs"/>
              </a:rPr>
              <a:t>learning</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predict</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34</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35</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36</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39</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668997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739368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44</a:t>
            </a:fld>
            <a:endParaRPr lang="fr-FR"/>
          </a:p>
        </p:txBody>
      </p:sp>
    </p:spTree>
    <p:extLst>
      <p:ext uri="{BB962C8B-B14F-4D97-AF65-F5344CB8AC3E}">
        <p14:creationId xmlns:p14="http://schemas.microsoft.com/office/powerpoint/2010/main" val="2629007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a classic Recommendation Problem, that is often addressed by Machine Learning algorithms. </a:t>
            </a:r>
          </a:p>
          <a:p>
            <a:endParaRPr lang="en-US" dirty="0"/>
          </a:p>
          <a:p>
            <a:r>
              <a:rPr lang="en-US" dirty="0"/>
              <a:t>Machine Learning, and in particular Deep Learning models have grown very popular in the past few years because they can be applied to various domains, ranging from Computer Vision to Recommendation to Natural Language Processing. </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46</a:t>
            </a:fld>
            <a:endParaRPr lang="fr-FR"/>
          </a:p>
        </p:txBody>
      </p:sp>
    </p:spTree>
    <p:extLst>
      <p:ext uri="{BB962C8B-B14F-4D97-AF65-F5344CB8AC3E}">
        <p14:creationId xmlns:p14="http://schemas.microsoft.com/office/powerpoint/2010/main" val="359271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50</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52</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53</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54</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55</a:t>
            </a:fld>
            <a:endParaRPr lang="fr-FR"/>
          </a:p>
        </p:txBody>
      </p:sp>
    </p:spTree>
    <p:extLst>
      <p:ext uri="{BB962C8B-B14F-4D97-AF65-F5344CB8AC3E}">
        <p14:creationId xmlns:p14="http://schemas.microsoft.com/office/powerpoint/2010/main" val="35738409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endParaRPr lang="en-US" dirty="0"/>
          </a:p>
        </p:txBody>
      </p:sp>
    </p:spTree>
    <p:extLst>
      <p:ext uri="{BB962C8B-B14F-4D97-AF65-F5344CB8AC3E}">
        <p14:creationId xmlns:p14="http://schemas.microsoft.com/office/powerpoint/2010/main" val="3065335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60</a:t>
            </a:fld>
            <a:endParaRPr lang="fr-FR"/>
          </a:p>
        </p:txBody>
      </p:sp>
    </p:spTree>
    <p:extLst>
      <p:ext uri="{BB962C8B-B14F-4D97-AF65-F5344CB8AC3E}">
        <p14:creationId xmlns:p14="http://schemas.microsoft.com/office/powerpoint/2010/main" val="795098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particularly interested in those last two domains, as we aim at leveraging user-generated texts, such as reviews, in order to understand their profile and emit relevant predictions that we can explain.</a:t>
            </a:r>
          </a:p>
          <a:p>
            <a:endParaRPr lang="en-US" dirty="0"/>
          </a:p>
          <a:p>
            <a:r>
              <a:rPr lang="en-US" dirty="0"/>
              <a:t>Let’s get more into details.</a:t>
            </a:r>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1750322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propose relevant recommendations, one must first understand the user.</a:t>
            </a:r>
          </a:p>
          <a:p>
            <a:endParaRPr lang="en-US" dirty="0"/>
          </a:p>
          <a:p>
            <a:r>
              <a:rPr lang="en-US" dirty="0"/>
              <a:t>In other words, we want to build rich user representations in the sense that they can model complex and diverse aspects of their profiles.</a:t>
            </a:r>
          </a:p>
          <a:p>
            <a:r>
              <a:rPr lang="en-US" dirty="0"/>
              <a:t>This goal has been at the heart of the Recommendation domain since the focus shifted from item-centric models to user-centric ones.</a:t>
            </a:r>
          </a:p>
          <a:p>
            <a:r>
              <a:rPr lang="en-US" dirty="0"/>
              <a:t>Namely, McAuley et al. have explored the multi aspect quality and hidden factors of textual reviews, by explicitly modeling them.</a:t>
            </a:r>
          </a:p>
          <a:p>
            <a:endParaRPr lang="en-US" dirty="0"/>
          </a:p>
          <a:p>
            <a:r>
              <a:rPr lang="en-US" dirty="0"/>
              <a:t>Our approach rather lies in the wake of the representation learning paradigm, where we implicitly model various aspects of the users by learning a representation on an initial high-level task.</a:t>
            </a:r>
          </a:p>
          <a:p>
            <a:r>
              <a:rPr lang="en-US" dirty="0"/>
              <a:t>This type of representations is often called versatile because they can be re-used or fine-tuned on other tasks than the ones they were trained on.</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User Representation by leveraging of user-generated text. </a:t>
            </a:r>
          </a:p>
          <a:p>
            <a:endParaRPr lang="en-US" dirty="0"/>
          </a:p>
          <a:p>
            <a:r>
              <a:rPr lang="en-US" dirty="0"/>
              <a:t>Aside from this type of data being widely available, we think it Is also highly descriptive of the users themselves. It is especially clear when we think of written reviews: the users often state what they like and dislike about a product, giving us a lot more information than the rating alone.</a:t>
            </a:r>
          </a:p>
          <a:p>
            <a:endParaRPr lang="en-US" dirty="0"/>
          </a:p>
          <a:p>
            <a:r>
              <a:rPr lang="en-US" dirty="0"/>
              <a:t>From a broader point of view, one can think of text as highly descriptive of a user because the words and the syntax they use to talk about their experiences are almost always unique to them.</a:t>
            </a:r>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choice to focus on user-generated text (as well as the advances of generative models) also allows us to explore the </a:t>
            </a:r>
            <a:r>
              <a:rPr lang="en-US" dirty="0" err="1"/>
              <a:t>explainability</a:t>
            </a:r>
            <a:r>
              <a:rPr lang="en-US" dirty="0"/>
              <a:t> of our models’ predictions, which we consider to be one of the biggest challenge faced by Deep Learning and Artificial Intelligence in general.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00000"/>
                </a:solidFill>
              </a:rPr>
              <a:t>The development of Deep Learning models allowed for the representation of complex objects, but it also made those representations very abstract and thus, gave rise to a need for </a:t>
            </a:r>
            <a:r>
              <a:rPr lang="en-US" b="0" dirty="0" err="1">
                <a:solidFill>
                  <a:srgbClr val="C00000"/>
                </a:solidFill>
              </a:rPr>
              <a:t>explainability</a:t>
            </a:r>
            <a:r>
              <a:rPr lang="en-US" b="0" dirty="0">
                <a:solidFill>
                  <a:srgbClr val="C00000"/>
                </a:solidFill>
              </a:rPr>
              <a:t>.</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our opinion that, if AI is to take a bigger place in our society, then we must be able to understand or at least explain the predictions it gives. In the case of User Representation, this translates by the need to understand how the system represented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Explainability is a vast domain that englobes a lot of different approaches, from inherently explainable models </a:t>
            </a:r>
            <a:r>
              <a:rPr lang="en-US" dirty="0">
                <a:solidFill>
                  <a:schemeClr val="tx1">
                    <a:lumMod val="75000"/>
                    <a:lumOff val="25000"/>
                  </a:schemeClr>
                </a:solidFill>
              </a:rPr>
              <a:t>such as </a:t>
            </a:r>
            <a:r>
              <a:rPr lang="en-US" dirty="0"/>
              <a:t>expert systems and feature selections algorithms to post-hoc, perturbation-based models and frameworks.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focus on one particular approach, which we consider to be one of the purest form of representation learning: text generation</a:t>
            </a:r>
            <a:r>
              <a:rPr lang="en-US" b="1" dirty="0"/>
              <a:t>. </a:t>
            </a:r>
            <a:r>
              <a:rPr lang="en-US" b="0" dirty="0"/>
              <a:t>Indeed,</a:t>
            </a:r>
            <a:r>
              <a:rPr lang="en-US" b="1" dirty="0"/>
              <a:t> </a:t>
            </a:r>
            <a:r>
              <a:rPr lang="fr-FR" sz="1200" kern="1200" dirty="0" err="1">
                <a:solidFill>
                  <a:schemeClr val="tx1"/>
                </a:solidFill>
                <a:effectLst/>
                <a:latin typeface="+mn-lt"/>
                <a:ea typeface="+mn-ea"/>
                <a:cs typeface="+mn-cs"/>
              </a:rPr>
              <a:t>generating</a:t>
            </a:r>
            <a:r>
              <a:rPr lang="fr-FR" sz="1200" kern="1200" dirty="0">
                <a:solidFill>
                  <a:schemeClr val="tx1"/>
                </a:solidFill>
                <a:effectLst/>
                <a:latin typeface="+mn-lt"/>
                <a:ea typeface="+mn-ea"/>
                <a:cs typeface="+mn-cs"/>
              </a:rPr>
              <a:t> relevant </a:t>
            </a:r>
            <a:r>
              <a:rPr lang="fr-FR" sz="1200" kern="1200" dirty="0" err="1">
                <a:solidFill>
                  <a:schemeClr val="tx1"/>
                </a:solidFill>
                <a:effectLst/>
                <a:latin typeface="+mn-lt"/>
                <a:ea typeface="+mn-ea"/>
                <a:cs typeface="+mn-cs"/>
              </a:rPr>
              <a:t>text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 latent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implies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achieved</a:t>
            </a:r>
            <a:r>
              <a:rPr lang="fr-FR" sz="1200" kern="1200" dirty="0">
                <a:solidFill>
                  <a:schemeClr val="tx1"/>
                </a:solidFill>
                <a:effectLst/>
                <a:latin typeface="+mn-lt"/>
                <a:ea typeface="+mn-ea"/>
                <a:cs typeface="+mn-cs"/>
              </a:rPr>
              <a:t> a good, abstract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of the input.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is motivated by those three aspects. </a:t>
            </a:r>
          </a:p>
          <a:p>
            <a:r>
              <a:rPr lang="en-US" dirty="0"/>
              <a:t>We want to use user-generated texts to build versatile, meaningful and explainable representations.</a:t>
            </a:r>
          </a:p>
          <a:p>
            <a:r>
              <a:rPr lang="en-US" dirty="0"/>
              <a:t>We tackle this problem by combining methods that come from the Recommendation, the NLP and the text generation communities. </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90690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15/11/2021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15/11/2021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15/11/2021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15/11/2021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15/11/2021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15/11/2021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27.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8.jpg"/></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10.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789866" cy="369332"/>
          </a:xfrm>
          <a:prstGeom prst="rect">
            <a:avLst/>
          </a:prstGeom>
          <a:noFill/>
        </p:spPr>
        <p:txBody>
          <a:bodyPr wrap="none" rtlCol="0">
            <a:spAutoFit/>
          </a:bodyPr>
          <a:lstStyle/>
          <a:p>
            <a:r>
              <a:rPr lang="en-US" dirty="0">
                <a:solidFill>
                  <a:schemeClr val="accent4">
                    <a:lumMod val="75000"/>
                  </a:schemeClr>
                </a:solidFill>
              </a:rPr>
              <a:t>Representation Learning</a:t>
            </a:r>
            <a:r>
              <a:rPr lang="en-US" dirty="0">
                <a:solidFill>
                  <a:schemeClr val="tx1">
                    <a:lumMod val="75000"/>
                    <a:lumOff val="25000"/>
                  </a:schemeClr>
                </a:solidFill>
              </a:rPr>
              <a:t>[1]</a:t>
            </a:r>
          </a:p>
        </p:txBody>
      </p:sp>
      <p:sp>
        <p:nvSpPr>
          <p:cNvPr id="31" name="Rectangle 30">
            <a:extLst>
              <a:ext uri="{FF2B5EF4-FFF2-40B4-BE49-F238E27FC236}">
                <a16:creationId xmlns:a16="http://schemas.microsoft.com/office/drawing/2014/main" id="{0EC30CDC-06F9-2248-BF6D-00876248DBD0}"/>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[1]Y. </a:t>
            </a:r>
            <a:r>
              <a:rPr lang="en-US" i="1" dirty="0" err="1">
                <a:solidFill>
                  <a:schemeClr val="tx1">
                    <a:lumMod val="75000"/>
                    <a:lumOff val="25000"/>
                  </a:schemeClr>
                </a:solidFill>
              </a:rPr>
              <a:t>Bengio</a:t>
            </a:r>
            <a:r>
              <a:rPr lang="en-US" i="1" dirty="0">
                <a:solidFill>
                  <a:schemeClr val="tx1">
                    <a:lumMod val="75000"/>
                    <a:lumOff val="25000"/>
                  </a:schemeClr>
                </a:solidFill>
              </a:rPr>
              <a:t> et al., 2013</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11</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 </a:t>
            </a:r>
            <a:r>
              <a:rPr lang="en-US" i="1" dirty="0"/>
              <a:t>(exploratory)</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13</a:t>
            </a:fld>
            <a:endParaRPr lang="en-US"/>
          </a:p>
        </p:txBody>
      </p:sp>
      <p:sp>
        <p:nvSpPr>
          <p:cNvPr id="7" name="ZoneTexte 6">
            <a:extLst>
              <a:ext uri="{FF2B5EF4-FFF2-40B4-BE49-F238E27FC236}">
                <a16:creationId xmlns:a16="http://schemas.microsoft.com/office/drawing/2014/main" id="{28D4ADE7-BDAC-FA4B-9E5D-8A70CD1E3134}"/>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8" name="ZoneTexte 7">
            <a:extLst>
              <a:ext uri="{FF2B5EF4-FFF2-40B4-BE49-F238E27FC236}">
                <a16:creationId xmlns:a16="http://schemas.microsoft.com/office/drawing/2014/main" id="{E7517741-DE9A-6641-BBA8-E0079EF6352B}"/>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sp>
        <p:nvSpPr>
          <p:cNvPr id="23" name="ZoneTexte 22">
            <a:extLst>
              <a:ext uri="{FF2B5EF4-FFF2-40B4-BE49-F238E27FC236}">
                <a16:creationId xmlns:a16="http://schemas.microsoft.com/office/drawing/2014/main" id="{C3553520-3743-1541-A746-C99496A35442}"/>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
        <p:nvSpPr>
          <p:cNvPr id="25" name="ZoneTexte 24">
            <a:extLst>
              <a:ext uri="{FF2B5EF4-FFF2-40B4-BE49-F238E27FC236}">
                <a16:creationId xmlns:a16="http://schemas.microsoft.com/office/drawing/2014/main" id="{C77388F2-869C-5544-A720-85B899770160}"/>
              </a:ext>
            </a:extLst>
          </p:cNvPr>
          <p:cNvSpPr txBox="1"/>
          <p:nvPr/>
        </p:nvSpPr>
        <p:spPr>
          <a:xfrm>
            <a:off x="3228656" y="2591732"/>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grpSp>
        <p:nvGrpSpPr>
          <p:cNvPr id="10" name="Groupe 9">
            <a:extLst>
              <a:ext uri="{FF2B5EF4-FFF2-40B4-BE49-F238E27FC236}">
                <a16:creationId xmlns:a16="http://schemas.microsoft.com/office/drawing/2014/main" id="{1E3A8980-9F46-CB46-9053-610D1062C86F}"/>
              </a:ext>
            </a:extLst>
          </p:cNvPr>
          <p:cNvGrpSpPr/>
          <p:nvPr/>
        </p:nvGrpSpPr>
        <p:grpSpPr>
          <a:xfrm>
            <a:off x="855603" y="4489435"/>
            <a:ext cx="7432794" cy="2267157"/>
            <a:chOff x="757251" y="4489435"/>
            <a:chExt cx="7432794" cy="2267157"/>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816903" y="4665599"/>
              <a:ext cx="7373142" cy="1926981"/>
              <a:chOff x="774890" y="4469719"/>
              <a:chExt cx="7373142"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ZoneTexte 4">
                  <a:extLst>
                    <a:ext uri="{FF2B5EF4-FFF2-40B4-BE49-F238E27FC236}">
                      <a16:creationId xmlns:a16="http://schemas.microsoft.com/office/drawing/2014/main" id="{B5208637-AF9E-AA46-8CFC-BEF00FA68D09}"/>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p:sp>
              <p:nvSpPr>
                <p:cNvPr id="5" name="ZoneTexte 4">
                  <a:extLst>
                    <a:ext uri="{FF2B5EF4-FFF2-40B4-BE49-F238E27FC236}">
                      <a16:creationId xmlns:a16="http://schemas.microsoft.com/office/drawing/2014/main" id="{B5208637-AF9E-AA46-8CFC-BEF00FA68D09}"/>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6129" r="-5263" b="-12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ZoneTexte 25">
                  <a:extLst>
                    <a:ext uri="{FF2B5EF4-FFF2-40B4-BE49-F238E27FC236}">
                      <a16:creationId xmlns:a16="http://schemas.microsoft.com/office/drawing/2014/main" id="{AE595775-07E6-C345-BDEE-9167E6A636FA}"/>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p:sp>
              <p:nvSpPr>
                <p:cNvPr id="26" name="ZoneTexte 25">
                  <a:extLst>
                    <a:ext uri="{FF2B5EF4-FFF2-40B4-BE49-F238E27FC236}">
                      <a16:creationId xmlns:a16="http://schemas.microsoft.com/office/drawing/2014/main" id="{AE595775-07E6-C345-BDEE-9167E6A636FA}"/>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via Matrix Factorization </a:t>
            </a:r>
            <a:r>
              <a:rPr lang="en-US" dirty="0">
                <a:solidFill>
                  <a:schemeClr val="tx1">
                    <a:lumMod val="75000"/>
                    <a:lumOff val="25000"/>
                  </a:schemeClr>
                </a:solidFill>
              </a:rPr>
              <a:t>[1]</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[2]</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[3]</a:t>
            </a:r>
          </a:p>
        </p:txBody>
      </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a:t>
            </a:r>
            <a:r>
              <a:rPr lang="en-US" i="1" dirty="0" err="1">
                <a:solidFill>
                  <a:schemeClr val="tx1">
                    <a:lumMod val="75000"/>
                    <a:lumOff val="25000"/>
                  </a:schemeClr>
                </a:solidFill>
              </a:rPr>
              <a:t>Koren</a:t>
            </a:r>
            <a:r>
              <a:rPr lang="en-US" i="1" dirty="0">
                <a:solidFill>
                  <a:schemeClr val="tx1">
                    <a:lumMod val="75000"/>
                    <a:lumOff val="25000"/>
                  </a:schemeClr>
                </a:solidFill>
              </a:rPr>
              <a:t> et al., 2009, [2]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[3] Z. Yang et al., 2016</a:t>
            </a:r>
          </a:p>
        </p:txBody>
      </p:sp>
      <p:sp>
        <p:nvSpPr>
          <p:cNvPr id="22" name="ZoneTexte 21">
            <a:extLst>
              <a:ext uri="{FF2B5EF4-FFF2-40B4-BE49-F238E27FC236}">
                <a16:creationId xmlns:a16="http://schemas.microsoft.com/office/drawing/2014/main" id="{4EC7EB41-53FA-F846-9C18-C7EE46085932}"/>
              </a:ext>
            </a:extLst>
          </p:cNvPr>
          <p:cNvSpPr txBox="1"/>
          <p:nvPr/>
        </p:nvSpPr>
        <p:spPr>
          <a:xfrm>
            <a:off x="1532594" y="3487978"/>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grpSp>
        <p:nvGrpSpPr>
          <p:cNvPr id="23" name="Groupe 22">
            <a:extLst>
              <a:ext uri="{FF2B5EF4-FFF2-40B4-BE49-F238E27FC236}">
                <a16:creationId xmlns:a16="http://schemas.microsoft.com/office/drawing/2014/main" id="{03901B38-424B-5440-87A4-ADD9ACF7A782}"/>
              </a:ext>
            </a:extLst>
          </p:cNvPr>
          <p:cNvGrpSpPr/>
          <p:nvPr/>
        </p:nvGrpSpPr>
        <p:grpSpPr>
          <a:xfrm>
            <a:off x="803602" y="3888088"/>
            <a:ext cx="7432794" cy="2267157"/>
            <a:chOff x="757251" y="4489435"/>
            <a:chExt cx="7432794" cy="2267157"/>
          </a:xfrm>
        </p:grpSpPr>
        <p:sp>
          <p:nvSpPr>
            <p:cNvPr id="24" name="Rectangle : coins arrondis 23">
              <a:extLst>
                <a:ext uri="{FF2B5EF4-FFF2-40B4-BE49-F238E27FC236}">
                  <a16:creationId xmlns:a16="http://schemas.microsoft.com/office/drawing/2014/main" id="{16070226-FBD5-D741-9A65-C8FB91C3A1D2}"/>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e 24">
              <a:extLst>
                <a:ext uri="{FF2B5EF4-FFF2-40B4-BE49-F238E27FC236}">
                  <a16:creationId xmlns:a16="http://schemas.microsoft.com/office/drawing/2014/main" id="{0FA9F812-C389-984D-94B0-DF7AF1495358}"/>
                </a:ext>
              </a:extLst>
            </p:cNvPr>
            <p:cNvGrpSpPr/>
            <p:nvPr/>
          </p:nvGrpSpPr>
          <p:grpSpPr>
            <a:xfrm>
              <a:off x="816903" y="4665599"/>
              <a:ext cx="7373142" cy="1926981"/>
              <a:chOff x="774890" y="4469719"/>
              <a:chExt cx="7373142" cy="1926981"/>
            </a:xfrm>
          </p:grpSpPr>
          <p:sp>
            <p:nvSpPr>
              <p:cNvPr id="46" name="Rectangle 45">
                <a:extLst>
                  <a:ext uri="{FF2B5EF4-FFF2-40B4-BE49-F238E27FC236}">
                    <a16:creationId xmlns:a16="http://schemas.microsoft.com/office/drawing/2014/main" id="{AFC1DBF3-766C-6C40-9399-A58989E76105}"/>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47" name="Rectangle 46">
                <a:extLst>
                  <a:ext uri="{FF2B5EF4-FFF2-40B4-BE49-F238E27FC236}">
                    <a16:creationId xmlns:a16="http://schemas.microsoft.com/office/drawing/2014/main" id="{98EDB2AE-6825-AA47-B534-41D994B15A6C}"/>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48" name="ZoneTexte 47">
                <a:extLst>
                  <a:ext uri="{FF2B5EF4-FFF2-40B4-BE49-F238E27FC236}">
                    <a16:creationId xmlns:a16="http://schemas.microsoft.com/office/drawing/2014/main" id="{E0FEAC1D-B594-454D-997B-269569D2E076}"/>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49" name="ZoneTexte 48">
                <a:extLst>
                  <a:ext uri="{FF2B5EF4-FFF2-40B4-BE49-F238E27FC236}">
                    <a16:creationId xmlns:a16="http://schemas.microsoft.com/office/drawing/2014/main" id="{7C2C78E1-80F6-3740-B1C1-D4D81C9904C1}"/>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50" name="ZoneTexte 49">
                <a:extLst>
                  <a:ext uri="{FF2B5EF4-FFF2-40B4-BE49-F238E27FC236}">
                    <a16:creationId xmlns:a16="http://schemas.microsoft.com/office/drawing/2014/main" id="{2B8E5D60-04A3-CC4A-AF75-0B9F140E1433}"/>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51" name="ZoneTexte 50">
                <a:extLst>
                  <a:ext uri="{FF2B5EF4-FFF2-40B4-BE49-F238E27FC236}">
                    <a16:creationId xmlns:a16="http://schemas.microsoft.com/office/drawing/2014/main" id="{0DDDAF60-EB41-E347-92CC-4B17BD63A37F}"/>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52" name="Connecteur droit avec flèche 51">
                <a:extLst>
                  <a:ext uri="{FF2B5EF4-FFF2-40B4-BE49-F238E27FC236}">
                    <a16:creationId xmlns:a16="http://schemas.microsoft.com/office/drawing/2014/main" id="{2FE29923-965B-1047-9146-9F39D16CBCCC}"/>
                  </a:ext>
                </a:extLst>
              </p:cNvPr>
              <p:cNvCxnSpPr>
                <a:cxnSpLocks/>
                <a:stCxn id="48" idx="3"/>
                <a:endCxn id="46"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C9C9864F-CB08-654E-BB49-0FCD8813B2B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7ACB3F90-FC9F-C04D-86DC-BFB4803F68A5}"/>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919CD31-DA27-9742-B8A2-46F436A6E0BF}"/>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Connecteur droit avec flèche 25">
              <a:extLst>
                <a:ext uri="{FF2B5EF4-FFF2-40B4-BE49-F238E27FC236}">
                  <a16:creationId xmlns:a16="http://schemas.microsoft.com/office/drawing/2014/main" id="{9A9A6BFC-AFA6-B044-8A49-E0B99272B384}"/>
                </a:ext>
              </a:extLst>
            </p:cNvPr>
            <p:cNvCxnSpPr>
              <a:stCxn id="47" idx="0"/>
              <a:endCxn id="46"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ZoneTexte 43">
                  <a:extLst>
                    <a:ext uri="{FF2B5EF4-FFF2-40B4-BE49-F238E27FC236}">
                      <a16:creationId xmlns:a16="http://schemas.microsoft.com/office/drawing/2014/main" id="{CAC6FF54-9363-794B-B2F2-3A6D3FAC5787}"/>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p:sp>
              <p:nvSpPr>
                <p:cNvPr id="44" name="ZoneTexte 43">
                  <a:extLst>
                    <a:ext uri="{FF2B5EF4-FFF2-40B4-BE49-F238E27FC236}">
                      <a16:creationId xmlns:a16="http://schemas.microsoft.com/office/drawing/2014/main" id="{CAC6FF54-9363-794B-B2F2-3A6D3FAC5787}"/>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2500" r="-5263"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ZoneTexte 44">
                  <a:extLst>
                    <a:ext uri="{FF2B5EF4-FFF2-40B4-BE49-F238E27FC236}">
                      <a16:creationId xmlns:a16="http://schemas.microsoft.com/office/drawing/2014/main" id="{8F09F71B-6666-384D-A59D-4CDD8E538727}"/>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p:sp>
              <p:nvSpPr>
                <p:cNvPr id="45" name="ZoneTexte 44">
                  <a:extLst>
                    <a:ext uri="{FF2B5EF4-FFF2-40B4-BE49-F238E27FC236}">
                      <a16:creationId xmlns:a16="http://schemas.microsoft.com/office/drawing/2014/main" id="{8F09F71B-6666-384D-A59D-4CDD8E538727}"/>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16</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a:ln>
            <a:solidFill>
              <a:srgbClr val="CCCFE4"/>
            </a:solidFill>
          </a:ln>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Tree>
    <p:extLst>
      <p:ext uri="{BB962C8B-B14F-4D97-AF65-F5344CB8AC3E}">
        <p14:creationId xmlns:p14="http://schemas.microsoft.com/office/powerpoint/2010/main" val="133086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429000"/>
            <a:ext cx="2068836" cy="1720016"/>
            <a:chOff x="6812205" y="3416219"/>
            <a:chExt cx="2068836" cy="1720016"/>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12205" y="4424245"/>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12205" y="4424245"/>
                  <a:ext cx="2068836" cy="711990"/>
                </a:xfrm>
                <a:prstGeom prst="rect">
                  <a:avLst/>
                </a:prstGeom>
                <a:blipFill>
                  <a:blip r:embed="rId4"/>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63006" y="3416219"/>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63006" y="3416219"/>
                  <a:ext cx="1367234" cy="756233"/>
                </a:xfrm>
                <a:prstGeom prst="rect">
                  <a:avLst/>
                </a:prstGeom>
                <a:blipFill>
                  <a:blip r:embed="rId5"/>
                  <a:stretch>
                    <a:fillRect l="-25000" t="-120000" r="-6481" b="-180000"/>
                  </a:stretch>
                </a:blipFill>
              </p:spPr>
              <p:txBody>
                <a:bodyPr/>
                <a:lstStyle/>
                <a:p>
                  <a:r>
                    <a:rPr lang="fr-FR">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18</a:t>
            </a:fld>
            <a:endParaRPr lang="fr-FR"/>
          </a:p>
        </p:txBody>
      </p:sp>
      <mc:AlternateContent xmlns:mc="http://schemas.openxmlformats.org/markup-compatibility/2006">
        <mc:Choice xmlns:a14="http://schemas.microsoft.com/office/drawing/2010/main" Requires="a14">
          <p:sp>
            <p:nvSpPr>
              <p:cNvPr id="5" name="ZoneTexte 4">
                <a:extLst>
                  <a:ext uri="{FF2B5EF4-FFF2-40B4-BE49-F238E27FC236}">
                    <a16:creationId xmlns:a16="http://schemas.microsoft.com/office/drawing/2014/main" id="{51E3AE6E-C358-7B46-8188-7E4352E900D3}"/>
                  </a:ext>
                </a:extLst>
              </p:cNvPr>
              <p:cNvSpPr txBox="1"/>
              <p:nvPr/>
            </p:nvSpPr>
            <p:spPr>
              <a:xfrm>
                <a:off x="6335347" y="3947387"/>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0" i="1" smtClean="0">
                          <a:solidFill>
                            <a:schemeClr val="tx2"/>
                          </a:solidFill>
                          <a:latin typeface="Cambria Math" panose="02040503050406030204" pitchFamily="18" charset="0"/>
                        </a:rPr>
                        <m:t>𝑎</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𝑎</m:t>
                              </m:r>
                            </m:e>
                            <m:sub>
                              <m:r>
                                <a:rPr lang="fr-FR" sz="2000" b="0" i="1" smtClean="0">
                                  <a:solidFill>
                                    <a:schemeClr val="tx2"/>
                                  </a:solidFill>
                                  <a:latin typeface="Cambria Math" panose="02040503050406030204" pitchFamily="18" charset="0"/>
                                </a:rPr>
                                <m:t>𝑢</m:t>
                              </m:r>
                              <m:r>
                                <a:rPr lang="fr-FR" sz="2000" b="0" i="1" smtClean="0">
                                  <a:solidFill>
                                    <a:schemeClr val="tx2"/>
                                  </a:solidFill>
                                  <a:latin typeface="Cambria Math" panose="02040503050406030204" pitchFamily="18" charset="0"/>
                                </a:rPr>
                                <m:t>,</m:t>
                              </m:r>
                              <m:r>
                                <a:rPr lang="fr-FR" sz="2000" b="0" i="1" smtClean="0">
                                  <a:solidFill>
                                    <a:schemeClr val="tx2"/>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𝑎</m:t>
                              </m:r>
                            </m:e>
                            <m:sub>
                              <m:r>
                                <a:rPr lang="fr-FR" sz="2000" b="0" i="1" smtClean="0">
                                  <a:solidFill>
                                    <a:schemeClr val="tx2"/>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6335347" y="3947387"/>
                <a:ext cx="2268826" cy="332720"/>
              </a:xfrm>
              <a:prstGeom prst="rect">
                <a:avLst/>
              </a:prstGeom>
              <a:blipFill>
                <a:blip r:embed="rId3"/>
                <a:stretch>
                  <a:fillRect l="-1111" t="-7692" r="-3333" b="-30769"/>
                </a:stretch>
              </a:blipFill>
            </p:spPr>
            <p:txBody>
              <a:bodyPr/>
              <a:lstStyle/>
              <a:p>
                <a:r>
                  <a:rPr lang="en-US">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6642259" y="1544651"/>
            <a:ext cx="1819261" cy="1327027"/>
            <a:chOff x="3576823" y="4968628"/>
            <a:chExt cx="1990352" cy="1327027"/>
          </a:xfrm>
        </p:grpSpPr>
        <mc:AlternateContent xmlns:mc="http://schemas.openxmlformats.org/markup-compatibility/2006">
          <mc:Choice xmlns:a14="http://schemas.microsoft.com/office/drawing/2010/main"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4968628"/>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solidFill>
                              <a:latin typeface="Cambria Math" panose="02040503050406030204" pitchFamily="18" charset="0"/>
                            </a:rPr>
                          </m:ctrlPr>
                        </m:sSubPr>
                        <m:e>
                          <m:r>
                            <a:rPr lang="fr-FR" sz="2000" i="1">
                              <a:solidFill>
                                <a:schemeClr val="tx2"/>
                              </a:solidFill>
                              <a:latin typeface="Cambria Math" panose="02040503050406030204" pitchFamily="18" charset="0"/>
                            </a:rPr>
                            <m:t>𝑎</m:t>
                          </m:r>
                        </m:e>
                        <m:sub>
                          <m:r>
                            <a:rPr lang="fr-FR" sz="2000" i="1">
                              <a:solidFill>
                                <a:schemeClr val="tx2"/>
                              </a:solidFill>
                              <a:latin typeface="Cambria Math" panose="02040503050406030204" pitchFamily="18" charset="0"/>
                            </a:rPr>
                            <m:t>𝑢</m:t>
                          </m:r>
                          <m:r>
                            <a:rPr lang="fr-FR" sz="2000" i="1">
                              <a:solidFill>
                                <a:schemeClr val="tx2"/>
                              </a:solidFill>
                              <a:latin typeface="Cambria Math" panose="02040503050406030204" pitchFamily="18" charset="0"/>
                            </a:rPr>
                            <m:t>,</m:t>
                          </m:r>
                          <m:r>
                            <a:rPr lang="fr-FR" sz="2000" i="1">
                              <a:solidFill>
                                <a:schemeClr val="tx2"/>
                              </a:solidFill>
                              <a:latin typeface="Cambria Math" panose="02040503050406030204" pitchFamily="18" charset="0"/>
                            </a:rPr>
                            <m:t>𝑖</m:t>
                          </m:r>
                        </m:sub>
                      </m:sSub>
                    </m:oMath>
                  </a14:m>
                  <a:r>
                    <a:rPr lang="fr-FR" sz="2000" dirty="0">
                      <a:solidFill>
                        <a:schemeClr val="tx2"/>
                      </a:solidFill>
                    </a:rPr>
                    <a:t> =</a:t>
                  </a:r>
                  <a14:m>
                    <m:oMath xmlns:m="http://schemas.openxmlformats.org/officeDocument/2006/math">
                      <m:sSup>
                        <m:sSupPr>
                          <m:ctrlPr>
                            <a:rPr lang="fr-FR" sz="2000" b="0" i="1" dirty="0" smtClean="0">
                              <a:solidFill>
                                <a:schemeClr val="tx2"/>
                              </a:solidFill>
                              <a:latin typeface="Cambria Math" panose="02040503050406030204" pitchFamily="18" charset="0"/>
                            </a:rPr>
                          </m:ctrlPr>
                        </m:sSupPr>
                        <m:e>
                          <m:r>
                            <a:rPr lang="fr-FR" sz="2000" b="0" i="1" dirty="0" smtClean="0">
                              <a:solidFill>
                                <a:schemeClr val="tx2"/>
                              </a:solidFill>
                              <a:latin typeface="Cambria Math" panose="02040503050406030204" pitchFamily="18" charset="0"/>
                            </a:rPr>
                            <m:t>𝑊</m:t>
                          </m:r>
                        </m:e>
                        <m:sup>
                          <m:r>
                            <a:rPr lang="fr-FR" sz="2000" b="0" i="1" dirty="0" smtClean="0">
                              <a:solidFill>
                                <a:schemeClr val="tx2"/>
                              </a:solidFill>
                              <a:latin typeface="Cambria Math" panose="02040503050406030204" pitchFamily="18" charset="0"/>
                            </a:rPr>
                            <m:t>𝑙</m:t>
                          </m:r>
                        </m:sup>
                      </m:sSup>
                      <m:r>
                        <a:rPr lang="fr-FR" sz="2000" b="0" i="1" dirty="0" smtClean="0">
                          <a:solidFill>
                            <a:schemeClr val="tx2"/>
                          </a:solidFill>
                          <a:latin typeface="Cambria Math" panose="02040503050406030204" pitchFamily="18" charset="0"/>
                        </a:rPr>
                        <m:t>𝑙</m:t>
                      </m:r>
                      <m:r>
                        <a:rPr lang="fr-FR" sz="2000" b="0" i="1" dirty="0" smtClean="0">
                          <a:solidFill>
                            <a:schemeClr val="tx2"/>
                          </a:solidFill>
                          <a:latin typeface="Cambria Math" panose="02040503050406030204" pitchFamily="18" charset="0"/>
                        </a:rPr>
                        <m:t>+</m:t>
                      </m:r>
                      <m:sSub>
                        <m:sSubPr>
                          <m:ctrlPr>
                            <a:rPr lang="fr-FR" sz="2000" b="0" i="1" dirty="0" smtClean="0">
                              <a:solidFill>
                                <a:schemeClr val="tx2"/>
                              </a:solidFill>
                              <a:latin typeface="Cambria Math" panose="02040503050406030204" pitchFamily="18" charset="0"/>
                            </a:rPr>
                          </m:ctrlPr>
                        </m:sSubPr>
                        <m:e>
                          <m:r>
                            <a:rPr lang="fr-FR" sz="2000" b="0" i="1" dirty="0" smtClean="0">
                              <a:solidFill>
                                <a:schemeClr val="tx2"/>
                              </a:solidFill>
                              <a:latin typeface="Cambria Math" panose="02040503050406030204" pitchFamily="18" charset="0"/>
                            </a:rPr>
                            <m:t>𝑏</m:t>
                          </m:r>
                        </m:e>
                        <m:sub>
                          <m:r>
                            <a:rPr lang="fr-FR" sz="2000" b="0" i="1" dirty="0" smtClean="0">
                              <a:solidFill>
                                <a:schemeClr val="tx2"/>
                              </a:solidFill>
                              <a:latin typeface="Cambria Math" panose="02040503050406030204" pitchFamily="18" charset="0"/>
                            </a:rPr>
                            <m:t>𝑙</m:t>
                          </m:r>
                        </m:sub>
                      </m:sSub>
                    </m:oMath>
                  </a14:m>
                  <a:endParaRPr lang="fr-FR" sz="2000" b="0" dirty="0">
                    <a:solidFill>
                      <a:schemeClr val="tx2"/>
                    </a:solidFill>
                  </a:endParaRPr>
                </a:p>
                <a:p>
                  <a:r>
                    <a:rPr lang="fr-FR" sz="2000" dirty="0">
                      <a:solidFill>
                        <a:schemeClr val="tx2"/>
                      </a:solidFill>
                    </a:rPr>
                    <a:t> </a:t>
                  </a:r>
                </a:p>
              </p:txBody>
            </p:sp>
          </mc:Choice>
          <mc:Fallback>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4968628"/>
                  <a:ext cx="1990352" cy="628955"/>
                </a:xfrm>
                <a:prstGeom prst="rect">
                  <a:avLst/>
                </a:prstGeom>
                <a:blipFill>
                  <a:blip r:embed="rId4"/>
                  <a:stretch>
                    <a:fillRect l="-4167" t="-117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ZoneTexte 8">
                  <a:extLst>
                    <a:ext uri="{FF2B5EF4-FFF2-40B4-BE49-F238E27FC236}">
                      <a16:creationId xmlns:a16="http://schemas.microsoft.com/office/drawing/2014/main" id="{5F714860-3DB8-F544-B88E-48DE698F8F23}"/>
                    </a:ext>
                  </a:extLst>
                </p:cNvPr>
                <p:cNvSpPr txBox="1"/>
                <p:nvPr/>
              </p:nvSpPr>
              <p:spPr>
                <a:xfrm>
                  <a:off x="3576823" y="569408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solidFill>
                              <a:latin typeface="Cambria Math" panose="02040503050406030204" pitchFamily="18" charset="0"/>
                            </a:rPr>
                          </m:ctrlPr>
                        </m:sSubPr>
                        <m:e>
                          <m:r>
                            <a:rPr lang="fr-FR" sz="2000" i="1">
                              <a:solidFill>
                                <a:schemeClr val="tx2"/>
                              </a:solidFill>
                              <a:latin typeface="Cambria Math" panose="02040503050406030204" pitchFamily="18" charset="0"/>
                            </a:rPr>
                            <m:t>𝑎</m:t>
                          </m:r>
                        </m:e>
                        <m:sub>
                          <m:r>
                            <a:rPr lang="fr-FR" sz="2000" b="0" i="1" smtClean="0">
                              <a:solidFill>
                                <a:schemeClr val="tx2"/>
                              </a:solidFill>
                              <a:latin typeface="Cambria Math" panose="02040503050406030204" pitchFamily="18" charset="0"/>
                            </a:rPr>
                            <m:t>𝑔</m:t>
                          </m:r>
                        </m:sub>
                      </m:sSub>
                    </m:oMath>
                  </a14:m>
                  <a:r>
                    <a:rPr lang="fr-FR" sz="2000" dirty="0">
                      <a:solidFill>
                        <a:schemeClr val="tx2"/>
                      </a:solidFill>
                    </a:rPr>
                    <a:t> =</a:t>
                  </a:r>
                  <a:r>
                    <a:rPr lang="fr-FR" sz="2000" dirty="0">
                      <a:solidFill>
                        <a:schemeClr val="tx2"/>
                      </a:solidFill>
                      <a:ea typeface="Cambria Math" panose="02040503050406030204" pitchFamily="18" charset="0"/>
                    </a:rPr>
                    <a:t> </a:t>
                  </a:r>
                  <a14:m>
                    <m:oMath xmlns:m="http://schemas.openxmlformats.org/officeDocument/2006/math">
                      <m:f>
                        <m:fPr>
                          <m:ctrlPr>
                            <a:rPr lang="fr-FR" sz="2000" i="1" dirty="0">
                              <a:solidFill>
                                <a:schemeClr val="tx2"/>
                              </a:solidFill>
                              <a:latin typeface="Cambria Math" panose="02040503050406030204" pitchFamily="18" charset="0"/>
                              <a:ea typeface="Cambria Math" panose="02040503050406030204" pitchFamily="18" charset="0"/>
                            </a:rPr>
                          </m:ctrlPr>
                        </m:fPr>
                        <m:num>
                          <m:r>
                            <m:rPr>
                              <m:sty m:val="p"/>
                            </m:rPr>
                            <a:rPr lang="fr-FR" sz="2000" dirty="0">
                              <a:solidFill>
                                <a:schemeClr val="tx2"/>
                              </a:solidFill>
                              <a:latin typeface="Cambria Math" panose="02040503050406030204" pitchFamily="18" charset="0"/>
                              <a:ea typeface="Cambria Math" panose="02040503050406030204" pitchFamily="18" charset="0"/>
                            </a:rPr>
                            <m:t>exp</m:t>
                          </m:r>
                          <m:r>
                            <a:rPr lang="fr-FR" sz="2000" i="1" dirty="0">
                              <a:solidFill>
                                <a:schemeClr val="tx2"/>
                              </a:solidFill>
                              <a:latin typeface="Cambria Math" panose="02040503050406030204" pitchFamily="18" charset="0"/>
                              <a:ea typeface="Cambria Math" panose="02040503050406030204" pitchFamily="18" charset="0"/>
                            </a:rPr>
                            <m:t>⁡(</m:t>
                          </m:r>
                          <m:sSup>
                            <m:sSupPr>
                              <m:ctrlPr>
                                <a:rPr lang="fr-FR" sz="2000" i="1" dirty="0">
                                  <a:solidFill>
                                    <a:schemeClr val="tx2"/>
                                  </a:solidFill>
                                  <a:latin typeface="Cambria Math" panose="02040503050406030204" pitchFamily="18" charset="0"/>
                                  <a:ea typeface="Cambria Math" panose="02040503050406030204" pitchFamily="18" charset="0"/>
                                </a:rPr>
                              </m:ctrlPr>
                            </m:sSupPr>
                            <m:e>
                              <m:r>
                                <a:rPr lang="fr-FR" sz="2000" i="1" dirty="0" smtClean="0">
                                  <a:solidFill>
                                    <a:schemeClr val="tx2"/>
                                  </a:solidFill>
                                  <a:latin typeface="Cambria Math" panose="02040503050406030204" pitchFamily="18" charset="0"/>
                                  <a:ea typeface="Cambria Math" panose="02040503050406030204" pitchFamily="18" charset="0"/>
                                </a:rPr>
                                <m:t>𝛼</m:t>
                              </m:r>
                            </m:e>
                            <m:sup>
                              <m:r>
                                <a:rPr lang="fr-FR" sz="2000" i="1" dirty="0">
                                  <a:solidFill>
                                    <a:schemeClr val="tx2"/>
                                  </a:solidFill>
                                  <a:latin typeface="Cambria Math" panose="02040503050406030204" pitchFamily="18" charset="0"/>
                                  <a:ea typeface="Cambria Math" panose="02040503050406030204" pitchFamily="18" charset="0"/>
                                </a:rPr>
                                <m:t>𝑇</m:t>
                              </m:r>
                            </m:sup>
                          </m:sSup>
                          <m:sSub>
                            <m:sSubPr>
                              <m:ctrlPr>
                                <a:rPr lang="fr-FR" sz="2000" i="1" dirty="0">
                                  <a:solidFill>
                                    <a:schemeClr val="tx2"/>
                                  </a:solidFill>
                                  <a:latin typeface="Cambria Math" panose="02040503050406030204" pitchFamily="18" charset="0"/>
                                  <a:ea typeface="Cambria Math" panose="02040503050406030204" pitchFamily="18" charset="0"/>
                                </a:rPr>
                              </m:ctrlPr>
                            </m:sSubPr>
                            <m:e>
                              <m:r>
                                <a:rPr lang="fr-FR" sz="2000" b="0" i="1" dirty="0" smtClean="0">
                                  <a:solidFill>
                                    <a:schemeClr val="tx2"/>
                                  </a:solidFill>
                                  <a:latin typeface="Cambria Math" panose="02040503050406030204" pitchFamily="18" charset="0"/>
                                  <a:ea typeface="Cambria Math" panose="02040503050406030204" pitchFamily="18" charset="0"/>
                                </a:rPr>
                                <m:t>h</m:t>
                              </m:r>
                            </m:e>
                            <m:sub>
                              <m:r>
                                <a:rPr lang="fr-FR" sz="2000" b="0" i="1" dirty="0" smtClean="0">
                                  <a:solidFill>
                                    <a:schemeClr val="tx2"/>
                                  </a:solidFill>
                                  <a:latin typeface="Cambria Math" panose="02040503050406030204" pitchFamily="18" charset="0"/>
                                  <a:ea typeface="Cambria Math" panose="02040503050406030204" pitchFamily="18" charset="0"/>
                                </a:rPr>
                                <m:t>𝑗</m:t>
                              </m:r>
                            </m:sub>
                          </m:sSub>
                          <m:r>
                            <a:rPr lang="fr-FR" sz="2000" i="1" dirty="0">
                              <a:solidFill>
                                <a:schemeClr val="tx2"/>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solidFill>
                                  <a:latin typeface="Cambria Math" panose="02040503050406030204" pitchFamily="18" charset="0"/>
                                  <a:ea typeface="Cambria Math" panose="02040503050406030204" pitchFamily="18" charset="0"/>
                                </a:rPr>
                                <m:t>𝑗</m:t>
                              </m:r>
                            </m:sub>
                            <m:sup/>
                            <m:e>
                              <m:r>
                                <m:rPr>
                                  <m:sty m:val="p"/>
                                </m:rPr>
                                <a:rPr lang="fr-FR" sz="2000" dirty="0">
                                  <a:solidFill>
                                    <a:schemeClr val="tx2"/>
                                  </a:solidFill>
                                  <a:latin typeface="Cambria Math" panose="02040503050406030204" pitchFamily="18" charset="0"/>
                                  <a:ea typeface="Cambria Math" panose="02040503050406030204" pitchFamily="18" charset="0"/>
                                </a:rPr>
                                <m:t>exp</m:t>
                              </m:r>
                              <m:r>
                                <a:rPr lang="fr-FR" sz="2000" i="1" dirty="0">
                                  <a:solidFill>
                                    <a:schemeClr val="tx2"/>
                                  </a:solidFill>
                                  <a:latin typeface="Cambria Math" panose="02040503050406030204" pitchFamily="18" charset="0"/>
                                  <a:ea typeface="Cambria Math" panose="02040503050406030204" pitchFamily="18" charset="0"/>
                                </a:rPr>
                                <m:t>⁡(</m:t>
                              </m:r>
                              <m:sSup>
                                <m:sSupPr>
                                  <m:ctrlPr>
                                    <a:rPr lang="fr-FR" sz="2000" i="1" dirty="0">
                                      <a:solidFill>
                                        <a:schemeClr val="tx2"/>
                                      </a:solidFill>
                                      <a:latin typeface="Cambria Math" panose="02040503050406030204" pitchFamily="18" charset="0"/>
                                      <a:ea typeface="Cambria Math" panose="02040503050406030204" pitchFamily="18" charset="0"/>
                                    </a:rPr>
                                  </m:ctrlPr>
                                </m:sSupPr>
                                <m:e>
                                  <m:r>
                                    <a:rPr lang="fr-FR" sz="2000" i="1" dirty="0" smtClean="0">
                                      <a:solidFill>
                                        <a:schemeClr val="tx2"/>
                                      </a:solidFill>
                                      <a:latin typeface="Cambria Math" panose="02040503050406030204" pitchFamily="18" charset="0"/>
                                      <a:ea typeface="Cambria Math" panose="02040503050406030204" pitchFamily="18" charset="0"/>
                                    </a:rPr>
                                    <m:t>𝛼</m:t>
                                  </m:r>
                                </m:e>
                                <m:sup>
                                  <m:r>
                                    <a:rPr lang="fr-FR" sz="2000" i="1" dirty="0">
                                      <a:solidFill>
                                        <a:schemeClr val="tx2"/>
                                      </a:solidFill>
                                      <a:latin typeface="Cambria Math" panose="02040503050406030204" pitchFamily="18" charset="0"/>
                                      <a:ea typeface="Cambria Math" panose="02040503050406030204" pitchFamily="18" charset="0"/>
                                    </a:rPr>
                                    <m:t>𝑇</m:t>
                                  </m:r>
                                </m:sup>
                              </m:sSup>
                              <m:sSub>
                                <m:sSubPr>
                                  <m:ctrlPr>
                                    <a:rPr lang="fr-FR" sz="2000" i="1" dirty="0">
                                      <a:solidFill>
                                        <a:schemeClr val="tx2"/>
                                      </a:solidFill>
                                      <a:latin typeface="Cambria Math" panose="02040503050406030204" pitchFamily="18" charset="0"/>
                                      <a:ea typeface="Cambria Math" panose="02040503050406030204" pitchFamily="18" charset="0"/>
                                    </a:rPr>
                                  </m:ctrlPr>
                                </m:sSubPr>
                                <m:e>
                                  <m:r>
                                    <a:rPr lang="fr-FR" sz="2000" b="0" i="1" dirty="0" smtClean="0">
                                      <a:solidFill>
                                        <a:schemeClr val="tx2"/>
                                      </a:solidFill>
                                      <a:latin typeface="Cambria Math" panose="02040503050406030204" pitchFamily="18" charset="0"/>
                                      <a:ea typeface="Cambria Math" panose="02040503050406030204" pitchFamily="18" charset="0"/>
                                    </a:rPr>
                                    <m:t>h</m:t>
                                  </m:r>
                                </m:e>
                                <m:sub>
                                  <m:r>
                                    <a:rPr lang="fr-FR" sz="2000" i="1" dirty="0">
                                      <a:solidFill>
                                        <a:schemeClr val="tx2"/>
                                      </a:solidFill>
                                      <a:latin typeface="Cambria Math" panose="02040503050406030204" pitchFamily="18" charset="0"/>
                                      <a:ea typeface="Cambria Math" panose="02040503050406030204" pitchFamily="18" charset="0"/>
                                    </a:rPr>
                                    <m:t>𝑗</m:t>
                                  </m:r>
                                </m:sub>
                              </m:sSub>
                              <m:r>
                                <a:rPr lang="fr-FR" sz="2000" i="1" dirty="0">
                                  <a:solidFill>
                                    <a:schemeClr val="tx2"/>
                                  </a:solidFill>
                                  <a:latin typeface="Cambria Math" panose="02040503050406030204" pitchFamily="18" charset="0"/>
                                  <a:ea typeface="Cambria Math" panose="02040503050406030204" pitchFamily="18" charset="0"/>
                                </a:rPr>
                                <m:t>)</m:t>
                              </m:r>
                            </m:e>
                          </m:nary>
                        </m:den>
                      </m:f>
                    </m:oMath>
                  </a14:m>
                  <a:endParaRPr lang="fr-FR" sz="2000" dirty="0">
                    <a:solidFill>
                      <a:schemeClr val="tx2"/>
                    </a:solidFill>
                  </a:endParaRPr>
                </a:p>
              </p:txBody>
            </p:sp>
          </mc:Choice>
          <mc:Fallback>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576823" y="5694080"/>
                  <a:ext cx="1990352" cy="601575"/>
                </a:xfrm>
                <a:prstGeom prst="rect">
                  <a:avLst/>
                </a:prstGeom>
                <a:blipFill>
                  <a:blip r:embed="rId5"/>
                  <a:stretch>
                    <a:fillRect l="-4167" t="-12245" b="-91837"/>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2" name="ZoneTexte 11">
                <a:extLst>
                  <a:ext uri="{FF2B5EF4-FFF2-40B4-BE49-F238E27FC236}">
                    <a16:creationId xmlns:a16="http://schemas.microsoft.com/office/drawing/2014/main" id="{85A29926-800B-7A42-81A1-58ACEDF6C854}"/>
                  </a:ext>
                </a:extLst>
              </p:cNvPr>
              <p:cNvSpPr txBox="1"/>
              <p:nvPr/>
            </p:nvSpPr>
            <p:spPr>
              <a:xfrm>
                <a:off x="6836470" y="5240190"/>
                <a:ext cx="1430841"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r>
                            <a:rPr lang="fr-FR" sz="2000" b="0" i="1" smtClean="0">
                              <a:solidFill>
                                <a:schemeClr val="tx2"/>
                              </a:solidFill>
                              <a:latin typeface="Cambria Math" panose="02040503050406030204" pitchFamily="18" charset="0"/>
                            </a:rPr>
                            <m:t>𝑎</m:t>
                          </m:r>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836470" y="5240190"/>
                <a:ext cx="1430841" cy="840295"/>
              </a:xfrm>
              <a:prstGeom prst="rect">
                <a:avLst/>
              </a:prstGeom>
              <a:blipFill>
                <a:blip r:embed="rId6"/>
                <a:stretch>
                  <a:fillRect l="-26549" t="-119403" r="-9735" b="-180597"/>
                </a:stretch>
              </a:blipFill>
            </p:spPr>
            <p:txBody>
              <a:bodyPr/>
              <a:lstStyle/>
              <a:p>
                <a:r>
                  <a:rPr lang="en-US">
                    <a:noFill/>
                  </a:rPr>
                  <a:t> </a:t>
                </a:r>
              </a:p>
            </p:txBody>
          </p:sp>
        </mc:Fallback>
      </mc:AlternateContent>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7"/>
          <a:stretch>
            <a:fillRect/>
          </a:stretch>
        </p:blipFill>
        <p:spPr>
          <a:xfrm>
            <a:off x="539827" y="1496826"/>
            <a:ext cx="5473515" cy="4901121"/>
          </a:xfrm>
        </p:spPr>
      </p:pic>
    </p:spTree>
    <p:extLst>
      <p:ext uri="{BB962C8B-B14F-4D97-AF65-F5344CB8AC3E}">
        <p14:creationId xmlns:p14="http://schemas.microsoft.com/office/powerpoint/2010/main" val="2499729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19</a:t>
            </a:fld>
            <a:endParaRPr lang="fr-FR"/>
          </a:p>
        </p:txBody>
      </p:sp>
      <p:pic>
        <p:nvPicPr>
          <p:cNvPr id="27" name="Espace réservé du contenu 26">
            <a:extLst>
              <a:ext uri="{FF2B5EF4-FFF2-40B4-BE49-F238E27FC236}">
                <a16:creationId xmlns:a16="http://schemas.microsoft.com/office/drawing/2014/main" id="{423257BB-B819-4348-9B93-A36FE3C447C2}"/>
              </a:ext>
            </a:extLst>
          </p:cNvPr>
          <p:cNvPicPr>
            <a:picLocks noGrp="1" noChangeAspect="1"/>
          </p:cNvPicPr>
          <p:nvPr>
            <p:ph idx="1"/>
          </p:nvPr>
        </p:nvPicPr>
        <p:blipFill>
          <a:blip r:embed="rId3"/>
          <a:stretch>
            <a:fillRect/>
          </a:stretch>
        </p:blipFill>
        <p:spPr>
          <a:xfrm>
            <a:off x="1269231" y="1625820"/>
            <a:ext cx="6605538" cy="3977037"/>
          </a:xfrm>
        </p:spPr>
      </p:pic>
      <p:sp>
        <p:nvSpPr>
          <p:cNvPr id="28" name="ZoneTexte 27">
            <a:extLst>
              <a:ext uri="{FF2B5EF4-FFF2-40B4-BE49-F238E27FC236}">
                <a16:creationId xmlns:a16="http://schemas.microsoft.com/office/drawing/2014/main" id="{D2BBE21D-D576-D64D-BD7B-0FCBF4394B88}"/>
              </a:ext>
            </a:extLst>
          </p:cNvPr>
          <p:cNvSpPr txBox="1"/>
          <p:nvPr/>
        </p:nvSpPr>
        <p:spPr>
          <a:xfrm>
            <a:off x="405571" y="1122285"/>
            <a:ext cx="8198602" cy="400110"/>
          </a:xfrm>
          <a:prstGeom prst="rect">
            <a:avLst/>
          </a:prstGeom>
          <a:noFill/>
        </p:spPr>
        <p:txBody>
          <a:bodyPr wrap="square" rtlCol="0">
            <a:spAutoFit/>
          </a:bodyPr>
          <a:lstStyle/>
          <a:p>
            <a:pPr algn="ctr"/>
            <a:r>
              <a:rPr lang="en-US" sz="2000" dirty="0">
                <a:solidFill>
                  <a:schemeClr val="tx2"/>
                </a:solidFill>
              </a:rPr>
              <a:t>Hierarchical Information </a:t>
            </a:r>
            <a:r>
              <a:rPr lang="en-US" sz="2000" dirty="0">
                <a:solidFill>
                  <a:schemeClr val="tx2"/>
                </a:solidFill>
                <a:sym typeface="Wingdings" pitchFamily="2" charset="2"/>
              </a:rPr>
              <a:t> Multi-Level Personalization </a:t>
            </a:r>
            <a:endParaRPr lang="en-US" sz="2000" dirty="0">
              <a:solidFill>
                <a:schemeClr val="tx2"/>
              </a:solidFill>
            </a:endParaRPr>
          </a:p>
        </p:txBody>
      </p:sp>
      <p:grpSp>
        <p:nvGrpSpPr>
          <p:cNvPr id="33" name="Groupe 32">
            <a:extLst>
              <a:ext uri="{FF2B5EF4-FFF2-40B4-BE49-F238E27FC236}">
                <a16:creationId xmlns:a16="http://schemas.microsoft.com/office/drawing/2014/main" id="{B19C8E83-5F92-4247-ACC3-FE509D43F885}"/>
              </a:ext>
            </a:extLst>
          </p:cNvPr>
          <p:cNvGrpSpPr/>
          <p:nvPr/>
        </p:nvGrpSpPr>
        <p:grpSpPr>
          <a:xfrm>
            <a:off x="2416107" y="5931588"/>
            <a:ext cx="2016411" cy="689189"/>
            <a:chOff x="1253733" y="5900810"/>
            <a:chExt cx="2016411" cy="689189"/>
          </a:xfrm>
        </p:grpSpPr>
        <p:sp>
          <p:nvSpPr>
            <p:cNvPr id="29" name="ZoneTexte 28">
              <a:extLst>
                <a:ext uri="{FF2B5EF4-FFF2-40B4-BE49-F238E27FC236}">
                  <a16:creationId xmlns:a16="http://schemas.microsoft.com/office/drawing/2014/main" id="{0116F2ED-6275-EC4A-B501-5EC41608E00F}"/>
                </a:ext>
              </a:extLst>
            </p:cNvPr>
            <p:cNvSpPr txBox="1"/>
            <p:nvPr/>
          </p:nvSpPr>
          <p:spPr>
            <a:xfrm>
              <a:off x="1253733" y="6000868"/>
              <a:ext cx="1593710" cy="400110"/>
            </a:xfrm>
            <a:prstGeom prst="rect">
              <a:avLst/>
            </a:prstGeom>
            <a:noFill/>
          </p:spPr>
          <p:txBody>
            <a:bodyPr wrap="square" rtlCol="0">
              <a:spAutoFit/>
            </a:bodyPr>
            <a:lstStyle/>
            <a:p>
              <a:pPr algn="ctr"/>
              <a:r>
                <a:rPr lang="en-US" sz="2000" dirty="0">
                  <a:solidFill>
                    <a:schemeClr val="tx2"/>
                  </a:solidFill>
                </a:rPr>
                <a:t>Attention</a:t>
              </a:r>
            </a:p>
          </p:txBody>
        </p:sp>
        <p:sp>
          <p:nvSpPr>
            <p:cNvPr id="31" name="Freeform 16">
              <a:extLst>
                <a:ext uri="{FF2B5EF4-FFF2-40B4-BE49-F238E27FC236}">
                  <a16:creationId xmlns:a16="http://schemas.microsoft.com/office/drawing/2014/main" id="{D9D2E922-F9F0-094C-B7E2-643B3CD44CBC}"/>
                </a:ext>
              </a:extLst>
            </p:cNvPr>
            <p:cNvSpPr/>
            <p:nvPr/>
          </p:nvSpPr>
          <p:spPr>
            <a:xfrm flipV="1">
              <a:off x="2705742" y="5900810"/>
              <a:ext cx="564402" cy="30011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2" name="Freeform 16">
              <a:extLst>
                <a:ext uri="{FF2B5EF4-FFF2-40B4-BE49-F238E27FC236}">
                  <a16:creationId xmlns:a16="http://schemas.microsoft.com/office/drawing/2014/main" id="{C294453A-D8D0-F743-8C35-E5F3EC32940E}"/>
                </a:ext>
              </a:extLst>
            </p:cNvPr>
            <p:cNvSpPr/>
            <p:nvPr/>
          </p:nvSpPr>
          <p:spPr>
            <a:xfrm>
              <a:off x="2705741" y="6220667"/>
              <a:ext cx="564402" cy="36933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34" name="ZoneTexte 33">
            <a:extLst>
              <a:ext uri="{FF2B5EF4-FFF2-40B4-BE49-F238E27FC236}">
                <a16:creationId xmlns:a16="http://schemas.microsoft.com/office/drawing/2014/main" id="{0CD93D37-EC99-D04E-AB12-ADDCC43EC1F1}"/>
              </a:ext>
            </a:extLst>
          </p:cNvPr>
          <p:cNvSpPr txBox="1"/>
          <p:nvPr/>
        </p:nvSpPr>
        <p:spPr>
          <a:xfrm>
            <a:off x="4572000" y="5746923"/>
            <a:ext cx="2534220" cy="369332"/>
          </a:xfrm>
          <a:prstGeom prst="rect">
            <a:avLst/>
          </a:prstGeom>
          <a:noFill/>
        </p:spPr>
        <p:txBody>
          <a:bodyPr wrap="none" rtlCol="0">
            <a:spAutoFit/>
          </a:bodyPr>
          <a:lstStyle/>
          <a:p>
            <a:r>
              <a:rPr lang="en-US" dirty="0">
                <a:solidFill>
                  <a:schemeClr val="tx2"/>
                </a:solidFill>
              </a:rPr>
              <a:t>Personalized aggregation</a:t>
            </a:r>
          </a:p>
        </p:txBody>
      </p:sp>
      <p:sp>
        <p:nvSpPr>
          <p:cNvPr id="35" name="ZoneTexte 34">
            <a:extLst>
              <a:ext uri="{FF2B5EF4-FFF2-40B4-BE49-F238E27FC236}">
                <a16:creationId xmlns:a16="http://schemas.microsoft.com/office/drawing/2014/main" id="{14ED7911-D1ED-7844-A2B2-79DD5EB9F63E}"/>
              </a:ext>
            </a:extLst>
          </p:cNvPr>
          <p:cNvSpPr txBox="1"/>
          <p:nvPr/>
        </p:nvSpPr>
        <p:spPr>
          <a:xfrm>
            <a:off x="4572000" y="6427713"/>
            <a:ext cx="1517980" cy="369332"/>
          </a:xfrm>
          <a:prstGeom prst="rect">
            <a:avLst/>
          </a:prstGeom>
          <a:noFill/>
        </p:spPr>
        <p:txBody>
          <a:bodyPr wrap="none" rtlCol="0">
            <a:spAutoFit/>
          </a:bodyPr>
          <a:lstStyle/>
          <a:p>
            <a:r>
              <a:rPr lang="en-US" dirty="0">
                <a:solidFill>
                  <a:schemeClr val="tx2"/>
                </a:solidFill>
              </a:rPr>
              <a:t>Regularization</a:t>
            </a:r>
          </a:p>
        </p:txBody>
      </p:sp>
    </p:spTree>
    <p:extLst>
      <p:ext uri="{BB962C8B-B14F-4D97-AF65-F5344CB8AC3E}">
        <p14:creationId xmlns:p14="http://schemas.microsoft.com/office/powerpoint/2010/main" val="108177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2"/>
          <a:stretch>
            <a:fillRect/>
          </a:stretch>
        </p:blipFill>
        <p:spPr>
          <a:xfrm>
            <a:off x="1418967" y="1165610"/>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20</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618126"/>
            <a:ext cx="4667250" cy="369332"/>
          </a:xfrm>
          <a:prstGeom prst="rect">
            <a:avLst/>
          </a:prstGeom>
        </p:spPr>
        <p:txBody>
          <a:bodyPr wrap="square">
            <a:spAutoFit/>
          </a:bodyPr>
          <a:lstStyle/>
          <a:p>
            <a:pPr algn="ctr"/>
            <a:r>
              <a:rPr lang="en-US" i="1">
                <a:latin typeface="URWPalladioL"/>
              </a:rPr>
              <a:t>Accuracy metric on the sentiment analysis task.</a:t>
            </a:r>
            <a:endParaRPr lang="en-US" i="1"/>
          </a:p>
        </p:txBody>
      </p:sp>
      <p:sp>
        <p:nvSpPr>
          <p:cNvPr id="8" name="Rectangle 7">
            <a:extLst>
              <a:ext uri="{FF2B5EF4-FFF2-40B4-BE49-F238E27FC236}">
                <a16:creationId xmlns:a16="http://schemas.microsoft.com/office/drawing/2014/main" id="{FB458D19-3883-0D46-B938-75FBC23B5881}"/>
              </a:ext>
            </a:extLst>
          </p:cNvPr>
          <p:cNvSpPr/>
          <p:nvPr/>
        </p:nvSpPr>
        <p:spPr>
          <a:xfrm>
            <a:off x="1247775" y="4417017"/>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Tree>
    <p:extLst>
      <p:ext uri="{BB962C8B-B14F-4D97-AF65-F5344CB8AC3E}">
        <p14:creationId xmlns:p14="http://schemas.microsoft.com/office/powerpoint/2010/main" val="2336720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21</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pic>
        <p:nvPicPr>
          <p:cNvPr id="5" name="Image 4" descr="Une image contenant table&#10;&#10;Description générée automatiquement">
            <a:extLst>
              <a:ext uri="{FF2B5EF4-FFF2-40B4-BE49-F238E27FC236}">
                <a16:creationId xmlns:a16="http://schemas.microsoft.com/office/drawing/2014/main" id="{02B00DEE-40E8-764A-AE4D-94E71564BA3C}"/>
              </a:ext>
            </a:extLst>
          </p:cNvPr>
          <p:cNvPicPr>
            <a:picLocks noChangeAspect="1"/>
          </p:cNvPicPr>
          <p:nvPr/>
        </p:nvPicPr>
        <p:blipFill>
          <a:blip r:embed="rId2"/>
          <a:stretch>
            <a:fillRect/>
          </a:stretch>
        </p:blipFill>
        <p:spPr>
          <a:xfrm>
            <a:off x="784723" y="1489798"/>
            <a:ext cx="7574554" cy="2046308"/>
          </a:xfrm>
          <a:prstGeom prst="rect">
            <a:avLst/>
          </a:prstGeom>
        </p:spPr>
      </p:pic>
    </p:spTree>
    <p:extLst>
      <p:ext uri="{BB962C8B-B14F-4D97-AF65-F5344CB8AC3E}">
        <p14:creationId xmlns:p14="http://schemas.microsoft.com/office/powerpoint/2010/main" val="807791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36634" y="1902343"/>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22</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572000" y="1737528"/>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955657"/>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955657"/>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
        <p:nvSpPr>
          <p:cNvPr id="3" name="ZoneTexte 2">
            <a:extLst>
              <a:ext uri="{FF2B5EF4-FFF2-40B4-BE49-F238E27FC236}">
                <a16:creationId xmlns:a16="http://schemas.microsoft.com/office/drawing/2014/main" id="{EEDD3535-41D5-6E44-9A1D-5E574D4B097A}"/>
              </a:ext>
            </a:extLst>
          </p:cNvPr>
          <p:cNvSpPr txBox="1"/>
          <p:nvPr/>
        </p:nvSpPr>
        <p:spPr>
          <a:xfrm>
            <a:off x="2211185" y="5951913"/>
            <a:ext cx="5291705" cy="369332"/>
          </a:xfrm>
          <a:prstGeom prst="rect">
            <a:avLst/>
          </a:prstGeom>
          <a:noFill/>
        </p:spPr>
        <p:txBody>
          <a:bodyPr wrap="none" rtlCol="0">
            <a:spAutoFit/>
          </a:bodyPr>
          <a:lstStyle/>
          <a:p>
            <a:r>
              <a:rPr lang="en-US" dirty="0">
                <a:solidFill>
                  <a:srgbClr val="C00000"/>
                </a:solidFill>
              </a:rPr>
              <a:t>TODO: more precision on the personalized component</a:t>
            </a:r>
          </a:p>
        </p:txBody>
      </p:sp>
    </p:spTree>
    <p:extLst>
      <p:ext uri="{BB962C8B-B14F-4D97-AF65-F5344CB8AC3E}">
        <p14:creationId xmlns:p14="http://schemas.microsoft.com/office/powerpoint/2010/main" val="2635476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23</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587889"/>
            <a:ext cx="7361695" cy="3682226"/>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Integrate </a:t>
            </a:r>
            <a:r>
              <a:rPr lang="en-US" sz="2400" b="1" dirty="0">
                <a:solidFill>
                  <a:schemeClr val="tx2"/>
                </a:solidFill>
              </a:rPr>
              <a:t>text reviews </a:t>
            </a:r>
            <a:r>
              <a:rPr lang="en-US" sz="2400" dirty="0">
                <a:solidFill>
                  <a:schemeClr val="tx2"/>
                </a:solidFill>
              </a:rPr>
              <a:t>in the recommendation process </a:t>
            </a:r>
          </a:p>
          <a:p>
            <a:pPr marL="342900" indent="-342900">
              <a:lnSpc>
                <a:spcPct val="200000"/>
              </a:lnSpc>
              <a:buFont typeface="Police système Courant"/>
              <a:buChar char="→"/>
            </a:pPr>
            <a:r>
              <a:rPr lang="en-US" sz="2400" b="1" dirty="0">
                <a:solidFill>
                  <a:schemeClr val="tx2"/>
                </a:solidFill>
              </a:rPr>
              <a:t>Improve</a:t>
            </a:r>
            <a:r>
              <a:rPr lang="en-US" sz="2400" dirty="0">
                <a:solidFill>
                  <a:schemeClr val="tx2"/>
                </a:solidFill>
              </a:rPr>
              <a:t> performances</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a:t>An NLP APPROACH TO PROFESSIONAL PROFILE LEARNING AND EVALUATION</a:t>
            </a:r>
            <a:endParaRPr lang="en-US" sz="320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25</a:t>
            </a:fld>
            <a:endParaRPr lang="en-US"/>
          </a:p>
        </p:txBody>
      </p:sp>
      <p:sp>
        <p:nvSpPr>
          <p:cNvPr id="11" name="ZoneTexte 10">
            <a:extLst>
              <a:ext uri="{FF2B5EF4-FFF2-40B4-BE49-F238E27FC236}">
                <a16:creationId xmlns:a16="http://schemas.microsoft.com/office/drawing/2014/main" id="{ADB2B1EC-776E-A444-9122-822B30A7D823}"/>
              </a:ext>
            </a:extLst>
          </p:cNvPr>
          <p:cNvSpPr txBox="1"/>
          <p:nvPr/>
        </p:nvSpPr>
        <p:spPr>
          <a:xfrm>
            <a:off x="7979" y="3429000"/>
            <a:ext cx="8938590" cy="1138773"/>
          </a:xfrm>
          <a:prstGeom prst="rect">
            <a:avLst/>
          </a:prstGeom>
          <a:noFill/>
        </p:spPr>
        <p:txBody>
          <a:bodyPr wrap="square" rtlCol="0">
            <a:spAutoFit/>
          </a:bodyPr>
          <a:lstStyle/>
          <a:p>
            <a:pPr algn="ctr"/>
            <a:r>
              <a:rPr lang="en-US" sz="2400" dirty="0">
                <a:solidFill>
                  <a:schemeClr val="accent1">
                    <a:lumMod val="75000"/>
                  </a:schemeClr>
                </a:solidFill>
              </a:rPr>
              <a:t>Problematic</a:t>
            </a:r>
          </a:p>
          <a:p>
            <a:pPr algn="ctr"/>
            <a:endParaRPr lang="en-US" sz="2400" dirty="0">
              <a:solidFill>
                <a:schemeClr val="accent1">
                  <a:lumMod val="75000"/>
                </a:schemeClr>
              </a:solidFill>
            </a:endParaRPr>
          </a:p>
          <a:p>
            <a:pPr algn="ctr"/>
            <a:r>
              <a:rPr lang="en-US" sz="2000" dirty="0">
                <a:solidFill>
                  <a:schemeClr val="tx2"/>
                </a:solidFill>
              </a:rPr>
              <a:t>How can we accurately represent a person’s professional profile?</a:t>
            </a:r>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2"/>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3"/>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4"/>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26</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27</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05410" y="5256635"/>
            <a:ext cx="8721614" cy="1138773"/>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a:t>
            </a:r>
            <a:r>
              <a:rPr lang="en-US" sz="2200" dirty="0"/>
              <a:t>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28</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2842236"/>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256612"/>
            <a:ext cx="8721614" cy="1138773"/>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 </a:t>
            </a:r>
            <a:r>
              <a:rPr lang="en-US" sz="2200" dirty="0"/>
              <a:t>(natural language) should be enough to represent them</a:t>
            </a:r>
          </a:p>
        </p:txBody>
      </p:sp>
      <p:pic>
        <p:nvPicPr>
          <p:cNvPr id="5" name="Image 4">
            <a:extLst>
              <a:ext uri="{FF2B5EF4-FFF2-40B4-BE49-F238E27FC236}">
                <a16:creationId xmlns:a16="http://schemas.microsoft.com/office/drawing/2014/main" id="{6F1F8807-1E62-AA43-978C-78AD39FB2CC4}"/>
              </a:ext>
            </a:extLst>
          </p:cNvPr>
          <p:cNvPicPr>
            <a:picLocks noChangeAspect="1"/>
          </p:cNvPicPr>
          <p:nvPr/>
        </p:nvPicPr>
        <p:blipFill>
          <a:blip r:embed="rId4"/>
          <a:stretch>
            <a:fillRect/>
          </a:stretch>
        </p:blipFill>
        <p:spPr>
          <a:xfrm>
            <a:off x="2040088" y="2616257"/>
            <a:ext cx="6892719" cy="3221945"/>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197559" y="2446707"/>
            <a:ext cx="3336490" cy="2090751"/>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29</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5879779"/>
            <a:ext cx="8349231" cy="461665"/>
          </a:xfrm>
          <a:prstGeom prst="rect">
            <a:avLst/>
          </a:prstGeom>
          <a:noFill/>
        </p:spPr>
        <p:txBody>
          <a:bodyPr wrap="square" rtlCol="0">
            <a:spAutoFit/>
          </a:bodyPr>
          <a:lstStyle/>
          <a:p>
            <a:pPr algn="ctr"/>
            <a:r>
              <a:rPr lang="en-US" sz="2400" dirty="0">
                <a:solidFill>
                  <a:schemeClr val="tx2"/>
                </a:solidFill>
                <a:sym typeface="Wingdings" pitchFamily="2" charset="2"/>
              </a:rPr>
              <a:t> </a:t>
            </a:r>
            <a:r>
              <a:rPr lang="en-US" sz="2400" dirty="0">
                <a:solidFill>
                  <a:schemeClr val="tx2"/>
                </a:solidFill>
              </a:rPr>
              <a:t>The data is noisy, unstructured, redundant.</a:t>
            </a:r>
          </a:p>
        </p:txBody>
      </p:sp>
      <p:pic>
        <p:nvPicPr>
          <p:cNvPr id="7" name="Image 6">
            <a:extLst>
              <a:ext uri="{FF2B5EF4-FFF2-40B4-BE49-F238E27FC236}">
                <a16:creationId xmlns:a16="http://schemas.microsoft.com/office/drawing/2014/main" id="{63D53D4B-D2C9-F540-A284-36760C26323F}"/>
              </a:ext>
            </a:extLst>
          </p:cNvPr>
          <p:cNvPicPr>
            <a:picLocks noChangeAspect="1"/>
          </p:cNvPicPr>
          <p:nvPr/>
        </p:nvPicPr>
        <p:blipFill>
          <a:blip r:embed="rId4"/>
          <a:stretch>
            <a:fillRect/>
          </a:stretch>
        </p:blipFill>
        <p:spPr>
          <a:xfrm>
            <a:off x="3262293" y="2069284"/>
            <a:ext cx="5817691" cy="2719432"/>
          </a:xfrm>
          <a:prstGeom prst="rect">
            <a:avLst/>
          </a:prstGeom>
        </p:spPr>
      </p:pic>
    </p:spTree>
    <p:extLst>
      <p:ext uri="{BB962C8B-B14F-4D97-AF65-F5344CB8AC3E}">
        <p14:creationId xmlns:p14="http://schemas.microsoft.com/office/powerpoint/2010/main" val="2290165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30</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Named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pPr marL="342900" indent="-342900">
              <a:buFont typeface="Arial" panose="020B0604020202020204" pitchFamily="34" charset="0"/>
              <a:buChar char="•"/>
            </a:pPr>
            <a:r>
              <a:rPr lang="en-US" sz="2400" dirty="0">
                <a:solidFill>
                  <a:schemeClr val="tx2"/>
                </a:solidFill>
                <a:sym typeface="Wingdings" pitchFamily="2" charset="2"/>
              </a:rPr>
              <a:t>Rarity</a:t>
            </a:r>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pic>
        <p:nvPicPr>
          <p:cNvPr id="8" name="Espace réservé du contenu 7">
            <a:extLst>
              <a:ext uri="{FF2B5EF4-FFF2-40B4-BE49-F238E27FC236}">
                <a16:creationId xmlns:a16="http://schemas.microsoft.com/office/drawing/2014/main" id="{E9A79AB1-4E8B-364C-B3E2-DC99C829F36E}"/>
              </a:ext>
            </a:extLst>
          </p:cNvPr>
          <p:cNvPicPr>
            <a:picLocks noGrp="1" noChangeAspect="1"/>
          </p:cNvPicPr>
          <p:nvPr>
            <p:ph idx="1"/>
          </p:nvPr>
        </p:nvPicPr>
        <p:blipFill>
          <a:blip r:embed="rId3"/>
          <a:stretch>
            <a:fillRect/>
          </a:stretch>
        </p:blipFill>
        <p:spPr>
          <a:xfrm>
            <a:off x="1028700" y="1399381"/>
            <a:ext cx="7086600" cy="46228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31</a:t>
            </a:fld>
            <a:endParaRPr lang="fr-FR"/>
          </a:p>
        </p:txBody>
      </p:sp>
    </p:spTree>
    <p:extLst>
      <p:ext uri="{BB962C8B-B14F-4D97-AF65-F5344CB8AC3E}">
        <p14:creationId xmlns:p14="http://schemas.microsoft.com/office/powerpoint/2010/main" val="4124801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32</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2"/>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299" y="1237352"/>
            <a:ext cx="5232701" cy="1215717"/>
          </a:xfrm>
          <a:prstGeom prst="rect">
            <a:avLst/>
          </a:prstGeom>
          <a:solidFill>
            <a:schemeClr val="accent6">
              <a:lumMod val="40000"/>
              <a:lumOff val="60000"/>
            </a:schemeClr>
          </a:solidFill>
        </p:spPr>
        <p:txBody>
          <a:bodyPr wrap="square" rtlCol="0">
            <a:spAutoFit/>
          </a:bodyPr>
          <a:lstStyle/>
          <a:p>
            <a:r>
              <a:rPr lang="en-US" sz="1900" i="1" dirty="0"/>
              <a:t>Enriching Word Vectors with </a:t>
            </a:r>
            <a:r>
              <a:rPr lang="en-US" sz="1900" i="1" dirty="0" err="1"/>
              <a:t>Subword</a:t>
            </a:r>
            <a:r>
              <a:rPr lang="en-US" sz="1900"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B96854A9-389F-234D-BEAD-A7B3BE813150}"/>
              </a:ext>
            </a:extLst>
          </p:cNvPr>
          <p:cNvPicPr>
            <a:picLocks noChangeAspect="1"/>
          </p:cNvPicPr>
          <p:nvPr/>
        </p:nvPicPr>
        <p:blipFill>
          <a:blip r:embed="rId2"/>
          <a:stretch>
            <a:fillRect/>
          </a:stretch>
        </p:blipFill>
        <p:spPr>
          <a:xfrm>
            <a:off x="157337" y="2715255"/>
            <a:ext cx="9079984" cy="3891421"/>
          </a:xfrm>
          <a:prstGeom prst="rect">
            <a:avLst/>
          </a:prstGeom>
        </p:spPr>
      </p:pic>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33</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dirty="0"/>
              <a:t>Deep contextualized word representations</a:t>
            </a:r>
          </a:p>
          <a:p>
            <a:r>
              <a:rPr lang="en-US" dirty="0"/>
              <a:t>Peters, Matthew E. and Neumann, Mark and </a:t>
            </a:r>
            <a:r>
              <a:rPr lang="en-US" dirty="0" err="1"/>
              <a:t>Iyyer</a:t>
            </a:r>
            <a:r>
              <a:rPr lang="en-US" dirty="0"/>
              <a:t>, Mohit and Gardner, Matt and Clark, Christopher and Lee, Kenton and </a:t>
            </a:r>
            <a:r>
              <a:rPr lang="en-US" dirty="0" err="1"/>
              <a:t>Zettlemoyer</a:t>
            </a:r>
            <a:r>
              <a:rPr lang="en-US" dirty="0"/>
              <a:t>, Luke. </a:t>
            </a:r>
          </a:p>
          <a:p>
            <a:r>
              <a:rPr lang="en-US" dirty="0"/>
              <a:t>In: Proc. of NAACL 2018.</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107BE400-2633-0B48-AEA7-E8C4582BAF5A}"/>
                  </a:ext>
                </a:extLst>
              </p:cNvPr>
              <p:cNvSpPr txBox="1"/>
              <p:nvPr/>
            </p:nvSpPr>
            <p:spPr>
              <a:xfrm>
                <a:off x="5786204" y="3087656"/>
                <a:ext cx="2817969" cy="77912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fr-FR" b="0" i="1" smtClean="0">
                              <a:latin typeface="Cambria Math" panose="02040503050406030204" pitchFamily="18" charset="0"/>
                            </a:rPr>
                            <m:t>𝑧</m:t>
                          </m:r>
                        </m:e>
                        <m:sub>
                          <m:r>
                            <a:rPr lang="fr-FR" b="0" i="1" smtClean="0">
                              <a:latin typeface="Cambria Math" panose="02040503050406030204" pitchFamily="18" charset="0"/>
                            </a:rPr>
                            <m:t>𝑤</m:t>
                          </m:r>
                          <m:r>
                            <a:rPr lang="fr-FR" b="0" i="1" smtClean="0">
                              <a:latin typeface="Cambria Math" panose="02040503050406030204" pitchFamily="18" charset="0"/>
                            </a:rPr>
                            <m:t>0</m:t>
                          </m:r>
                        </m:sub>
                        <m:sup>
                          <m:r>
                            <a:rPr lang="fr-FR" b="0" i="1" smtClean="0">
                              <a:latin typeface="Cambria Math" panose="02040503050406030204" pitchFamily="18" charset="0"/>
                            </a:rPr>
                            <m:t>𝐸𝐿𝑀𝑜</m:t>
                          </m:r>
                        </m:sup>
                      </m:sSubSup>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𝛾</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=0</m:t>
                          </m:r>
                        </m:sub>
                        <m:sup>
                          <m:r>
                            <a:rPr lang="fr-FR" b="0" i="1" smtClean="0">
                              <a:latin typeface="Cambria Math" panose="02040503050406030204" pitchFamily="18" charset="0"/>
                              <a:ea typeface="Cambria Math" panose="02040503050406030204" pitchFamily="18" charset="0"/>
                            </a:rPr>
                            <m:t>𝐿</m:t>
                          </m:r>
                        </m:sup>
                        <m:e>
                          <m:sSubSup>
                            <m:sSubSupPr>
                              <m:ctrlPr>
                                <a:rPr lang="fr-FR" b="0" i="1" smtClean="0">
                                  <a:latin typeface="Cambria Math" panose="02040503050406030204" pitchFamily="18" charset="0"/>
                                  <a:ea typeface="Cambria Math" panose="02040503050406030204" pitchFamily="18" charset="0"/>
                                </a:rPr>
                              </m:ctrlPr>
                            </m:sSubSupPr>
                            <m:e>
                              <m:r>
                                <a:rPr lang="fr-FR" b="0" i="1" smtClean="0">
                                  <a:latin typeface="Cambria Math" panose="02040503050406030204" pitchFamily="18" charset="0"/>
                                  <a:ea typeface="Cambria Math" panose="02040503050406030204" pitchFamily="18" charset="0"/>
                                </a:rPr>
                                <m:t>𝑠</m:t>
                              </m:r>
                            </m:e>
                            <m:sub>
                              <m:r>
                                <a:rPr lang="fr-FR" b="0" i="1" smtClean="0">
                                  <a:latin typeface="Cambria Math" panose="02040503050406030204" pitchFamily="18" charset="0"/>
                                  <a:ea typeface="Cambria Math" panose="02040503050406030204" pitchFamily="18" charset="0"/>
                                </a:rPr>
                                <m:t>𝑖</m:t>
                              </m:r>
                            </m:sub>
                            <m:sup>
                              <m:r>
                                <a:rPr lang="fr-FR" b="0" i="1" smtClean="0">
                                  <a:latin typeface="Cambria Math" panose="02040503050406030204" pitchFamily="18" charset="0"/>
                                  <a:ea typeface="Cambria Math" panose="02040503050406030204" pitchFamily="18" charset="0"/>
                                </a:rPr>
                                <m:t>𝑡𝑎𝑠𝑘</m:t>
                              </m:r>
                            </m:sup>
                          </m:sSub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3" name="ZoneTexte 2">
                <a:extLst>
                  <a:ext uri="{FF2B5EF4-FFF2-40B4-BE49-F238E27FC236}">
                    <a16:creationId xmlns:a16="http://schemas.microsoft.com/office/drawing/2014/main" id="{107BE400-2633-0B48-AEA7-E8C4582BAF5A}"/>
                  </a:ext>
                </a:extLst>
              </p:cNvPr>
              <p:cNvSpPr txBox="1">
                <a:spLocks noRot="1" noChangeAspect="1" noMove="1" noResize="1" noEditPoints="1" noAdjustHandles="1" noChangeArrowheads="1" noChangeShapeType="1" noTextEdit="1"/>
              </p:cNvSpPr>
              <p:nvPr/>
            </p:nvSpPr>
            <p:spPr>
              <a:xfrm>
                <a:off x="5786204" y="3087656"/>
                <a:ext cx="2817969" cy="779124"/>
              </a:xfrm>
              <a:prstGeom prst="rect">
                <a:avLst/>
              </a:prstGeom>
              <a:blipFill>
                <a:blip r:embed="rId3"/>
                <a:stretch>
                  <a:fillRect t="-112903" b="-174194"/>
                </a:stretch>
              </a:blipFill>
              <a:ln/>
            </p:spPr>
            <p:txBody>
              <a:bodyPr/>
              <a:lstStyle/>
              <a:p>
                <a:r>
                  <a:rPr lang="en-US">
                    <a:noFill/>
                  </a:rPr>
                  <a:t> </a:t>
                </a:r>
              </a:p>
            </p:txBody>
          </p:sp>
        </mc:Fallback>
      </mc:AlternateContent>
      <p:pic>
        <p:nvPicPr>
          <p:cNvPr id="8" name="Image 7" descr="Une image contenant texte&#10;&#10;Description générée automatiquement">
            <a:extLst>
              <a:ext uri="{FF2B5EF4-FFF2-40B4-BE49-F238E27FC236}">
                <a16:creationId xmlns:a16="http://schemas.microsoft.com/office/drawing/2014/main" id="{43A52168-3CBD-754E-B65F-6747FFD11E62}"/>
              </a:ext>
            </a:extLst>
          </p:cNvPr>
          <p:cNvPicPr>
            <a:picLocks noChangeAspect="1"/>
          </p:cNvPicPr>
          <p:nvPr/>
        </p:nvPicPr>
        <p:blipFill>
          <a:blip r:embed="rId4"/>
          <a:stretch>
            <a:fillRect/>
          </a:stretch>
        </p:blipFill>
        <p:spPr>
          <a:xfrm>
            <a:off x="5333951" y="1188386"/>
            <a:ext cx="4369525" cy="1428818"/>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a:t>
            </a:r>
            <a:r>
              <a:rPr lang="fr-FR" dirty="0" err="1"/>
              <a:t>Resume</a:t>
            </a:r>
            <a:endParaRPr lang="fr-FR" dirty="0"/>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34</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5159939" cy="369332"/>
          </a:xfrm>
          <a:prstGeom prst="rect">
            <a:avLst/>
          </a:prstGeom>
          <a:noFill/>
        </p:spPr>
        <p:txBody>
          <a:bodyPr wrap="none" rtlCol="0">
            <a:spAutoFit/>
          </a:bodyPr>
          <a:lstStyle/>
          <a:p>
            <a:r>
              <a:rPr lang="en-US" i="1" dirty="0"/>
              <a:t>Illustration of the Decoder </a:t>
            </a:r>
            <a:r>
              <a:rPr lang="en-US" i="1" dirty="0">
                <a:solidFill>
                  <a:srgbClr val="C00000"/>
                </a:solidFill>
              </a:rPr>
              <a:t>ADD TEACHER FORCING[1]</a:t>
            </a:r>
          </a:p>
        </p:txBody>
      </p:sp>
      <p:sp>
        <p:nvSpPr>
          <p:cNvPr id="8" name="ZoneTexte 7">
            <a:extLst>
              <a:ext uri="{FF2B5EF4-FFF2-40B4-BE49-F238E27FC236}">
                <a16:creationId xmlns:a16="http://schemas.microsoft.com/office/drawing/2014/main" id="{E66EBEEF-BC3A-FF49-A2F5-1E339DA2E626}"/>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I. Goodfellow, Y. </a:t>
            </a:r>
            <a:r>
              <a:rPr lang="en-US" i="1" dirty="0" err="1">
                <a:solidFill>
                  <a:schemeClr val="tx1">
                    <a:lumMod val="75000"/>
                    <a:lumOff val="25000"/>
                  </a:schemeClr>
                </a:solidFill>
              </a:rPr>
              <a:t>Bengio</a:t>
            </a:r>
            <a:r>
              <a:rPr lang="en-US" i="1" dirty="0">
                <a:solidFill>
                  <a:schemeClr val="tx1">
                    <a:lumMod val="75000"/>
                    <a:lumOff val="25000"/>
                  </a:schemeClr>
                </a:solidFill>
              </a:rPr>
              <a:t>, A. Courville (2016)</a:t>
            </a:r>
          </a:p>
        </p:txBody>
      </p:sp>
    </p:spTree>
    <p:extLst>
      <p:ext uri="{BB962C8B-B14F-4D97-AF65-F5344CB8AC3E}">
        <p14:creationId xmlns:p14="http://schemas.microsoft.com/office/powerpoint/2010/main" val="2490127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a:xfrm>
            <a:off x="133817" y="1169"/>
            <a:ext cx="7611368" cy="680225"/>
          </a:xfrm>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a:xfrm>
            <a:off x="8517869" y="6473117"/>
            <a:ext cx="510928" cy="384883"/>
          </a:xfrm>
        </p:spPr>
        <p:txBody>
          <a:bodyPr anchor="ctr">
            <a:normAutofit/>
          </a:bodyPr>
          <a:lstStyle/>
          <a:p>
            <a:pPr>
              <a:spcAft>
                <a:spcPts val="600"/>
              </a:spcAft>
            </a:pPr>
            <a:fld id="{30CCB0C1-2DF4-8B4C-AC0E-201D3DFFEAFD}" type="slidenum">
              <a:rPr lang="en-US" smtClean="0"/>
              <a:pPr>
                <a:spcAft>
                  <a:spcPts val="600"/>
                </a:spcAft>
              </a:pPr>
              <a:t>35</a:t>
            </a:fld>
            <a:endParaRPr lang="en-US"/>
          </a:p>
        </p:txBody>
      </p:sp>
      <p:pic>
        <p:nvPicPr>
          <p:cNvPr id="8" name="Espace réservé du contenu 7" descr="Une image contenant table&#10;&#10;Description générée automatiquement">
            <a:extLst>
              <a:ext uri="{FF2B5EF4-FFF2-40B4-BE49-F238E27FC236}">
                <a16:creationId xmlns:a16="http://schemas.microsoft.com/office/drawing/2014/main" id="{023C743C-D9D2-074A-9658-E229CB5FF450}"/>
              </a:ext>
            </a:extLst>
          </p:cNvPr>
          <p:cNvPicPr>
            <a:picLocks noGrp="1" noChangeAspect="1"/>
          </p:cNvPicPr>
          <p:nvPr>
            <p:ph idx="1"/>
          </p:nvPr>
        </p:nvPicPr>
        <p:blipFill>
          <a:blip r:embed="rId3"/>
          <a:stretch>
            <a:fillRect/>
          </a:stretch>
        </p:blipFill>
        <p:spPr>
          <a:xfrm>
            <a:off x="1028699" y="794238"/>
            <a:ext cx="7086600" cy="2552700"/>
          </a:xfrm>
        </p:spPr>
      </p:pic>
      <p:sp>
        <p:nvSpPr>
          <p:cNvPr id="10" name="Rectangle 9">
            <a:extLst>
              <a:ext uri="{FF2B5EF4-FFF2-40B4-BE49-F238E27FC236}">
                <a16:creationId xmlns:a16="http://schemas.microsoft.com/office/drawing/2014/main" id="{39BD7327-352A-DB4F-AF0E-76134A9EC965}"/>
              </a:ext>
            </a:extLst>
          </p:cNvPr>
          <p:cNvSpPr/>
          <p:nvPr/>
        </p:nvSpPr>
        <p:spPr>
          <a:xfrm>
            <a:off x="2375949" y="3326397"/>
            <a:ext cx="4392100" cy="369332"/>
          </a:xfrm>
          <a:prstGeom prst="rect">
            <a:avLst/>
          </a:prstGeom>
        </p:spPr>
        <p:txBody>
          <a:bodyPr wrap="none">
            <a:spAutoFit/>
          </a:bodyPr>
          <a:lstStyle/>
          <a:p>
            <a:r>
              <a:rPr lang="en-US" i="1" dirty="0"/>
              <a:t> Industry classification results on 150 classes.</a:t>
            </a:r>
          </a:p>
        </p:txBody>
      </p:sp>
      <p:pic>
        <p:nvPicPr>
          <p:cNvPr id="12" name="Image 11" descr="Une image contenant table&#10;&#10;Description générée automatiquement">
            <a:extLst>
              <a:ext uri="{FF2B5EF4-FFF2-40B4-BE49-F238E27FC236}">
                <a16:creationId xmlns:a16="http://schemas.microsoft.com/office/drawing/2014/main" id="{8E21A52E-23A3-6444-A531-0C1529DC5FA2}"/>
              </a:ext>
            </a:extLst>
          </p:cNvPr>
          <p:cNvPicPr>
            <a:picLocks noChangeAspect="1"/>
          </p:cNvPicPr>
          <p:nvPr/>
        </p:nvPicPr>
        <p:blipFill>
          <a:blip r:embed="rId4"/>
          <a:stretch>
            <a:fillRect/>
          </a:stretch>
        </p:blipFill>
        <p:spPr>
          <a:xfrm>
            <a:off x="1028700" y="3993662"/>
            <a:ext cx="4584700" cy="2070100"/>
          </a:xfrm>
          <a:prstGeom prst="rect">
            <a:avLst/>
          </a:prstGeom>
        </p:spPr>
      </p:pic>
      <p:sp>
        <p:nvSpPr>
          <p:cNvPr id="13" name="Rectangle 12">
            <a:extLst>
              <a:ext uri="{FF2B5EF4-FFF2-40B4-BE49-F238E27FC236}">
                <a16:creationId xmlns:a16="http://schemas.microsoft.com/office/drawing/2014/main" id="{BE394AE9-2AA3-6E42-AFA8-F64B9503D95C}"/>
              </a:ext>
            </a:extLst>
          </p:cNvPr>
          <p:cNvSpPr/>
          <p:nvPr/>
        </p:nvSpPr>
        <p:spPr>
          <a:xfrm>
            <a:off x="1434475" y="6063762"/>
            <a:ext cx="3773149" cy="369332"/>
          </a:xfrm>
          <a:prstGeom prst="rect">
            <a:avLst/>
          </a:prstGeom>
        </p:spPr>
        <p:txBody>
          <a:bodyPr wrap="none">
            <a:spAutoFit/>
          </a:bodyPr>
          <a:lstStyle/>
          <a:p>
            <a:r>
              <a:rPr lang="en-US" i="1"/>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5872163" y="4059216"/>
            <a:ext cx="2645706" cy="1938992"/>
          </a:xfrm>
          <a:prstGeom prst="rect">
            <a:avLst/>
          </a:prstGeom>
          <a:noFill/>
        </p:spPr>
        <p:txBody>
          <a:bodyPr wrap="square" rtlCol="0" anchor="ctr">
            <a:spAutoFit/>
          </a:bodyPr>
          <a:lstStyle/>
          <a:p>
            <a:pPr marL="285750" indent="-285750">
              <a:buFont typeface="Police système Courant"/>
              <a:buChar char="→"/>
            </a:pPr>
            <a:r>
              <a:rPr lang="en-US" sz="2000" b="1" dirty="0">
                <a:solidFill>
                  <a:schemeClr val="tx2"/>
                </a:solidFill>
              </a:rPr>
              <a:t>Disambiguation</a:t>
            </a:r>
            <a:r>
              <a:rPr lang="en-US" sz="2000" dirty="0">
                <a:solidFill>
                  <a:schemeClr val="tx2"/>
                </a:solidFill>
              </a:rPr>
              <a:t> in ELMo improves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spTree>
    <p:extLst>
      <p:ext uri="{BB962C8B-B14F-4D97-AF65-F5344CB8AC3E}">
        <p14:creationId xmlns:p14="http://schemas.microsoft.com/office/powerpoint/2010/main" val="526574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36</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580827"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891152" y="4328570"/>
            <a:ext cx="7361695" cy="1477328"/>
          </a:xfrm>
          <a:prstGeom prst="rect">
            <a:avLst/>
          </a:prstGeom>
          <a:noFill/>
        </p:spPr>
        <p:txBody>
          <a:bodyPr wrap="square" rtlCol="0" anchor="ctr">
            <a:spAutoFit/>
          </a:bodyPr>
          <a:lstStyle/>
          <a:p>
            <a:pPr marL="342900" indent="-342900">
              <a:buFont typeface="Police système Courant"/>
              <a:buChar char="→"/>
            </a:pPr>
            <a:r>
              <a:rPr lang="en-US" sz="2000" dirty="0">
                <a:solidFill>
                  <a:schemeClr val="tx2"/>
                </a:solidFill>
              </a:rPr>
              <a:t>The BLEU score expresses a </a:t>
            </a:r>
            <a:r>
              <a:rPr lang="en-US" sz="2000" b="1" dirty="0">
                <a:solidFill>
                  <a:schemeClr val="tx2"/>
                </a:solidFill>
              </a:rPr>
              <a:t>syntactic resemblance </a:t>
            </a:r>
            <a:r>
              <a:rPr lang="en-US" sz="2000" dirty="0">
                <a:solidFill>
                  <a:schemeClr val="tx2"/>
                </a:solidFill>
              </a:rPr>
              <a:t>between a prediction and a reference – not a semantic one.</a:t>
            </a:r>
          </a:p>
          <a:p>
            <a:pPr marL="342900" indent="-342900">
              <a:lnSpc>
                <a:spcPct val="150000"/>
              </a:lnSpc>
              <a:buFont typeface="Police système Courant"/>
              <a:buChar cha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p:txBody>
      </p:sp>
    </p:spTree>
    <p:extLst>
      <p:ext uri="{BB962C8B-B14F-4D97-AF65-F5344CB8AC3E}">
        <p14:creationId xmlns:p14="http://schemas.microsoft.com/office/powerpoint/2010/main" val="17573294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37</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2046305"/>
            <a:ext cx="8508570" cy="4247317"/>
          </a:xfrm>
          <a:prstGeom prst="rect">
            <a:avLst/>
          </a:prstGeom>
          <a:no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a:p>
            <a:br>
              <a:rPr lang="en-US" dirty="0"/>
            </a:br>
            <a:r>
              <a:rPr lang="en-US" b="1" dirty="0" err="1"/>
              <a:t>FastText</a:t>
            </a:r>
            <a:r>
              <a:rPr lang="en-US" b="1" dirty="0"/>
              <a:t> pre-trained</a:t>
            </a:r>
          </a:p>
          <a:p>
            <a:r>
              <a:rPr lang="en-US" i="1" dirty="0"/>
              <a:t>Marketing Manager. </a:t>
            </a:r>
            <a:r>
              <a:rPr lang="en-US" dirty="0"/>
              <a:t>Management of the client relationship, Social networks management, Social networks management […]</a:t>
            </a:r>
          </a:p>
          <a:p>
            <a:endParaRPr lang="en-US" dirty="0"/>
          </a:p>
          <a:p>
            <a:r>
              <a:rPr lang="en-US" b="1" dirty="0" err="1"/>
              <a:t>FastText</a:t>
            </a:r>
            <a:r>
              <a:rPr lang="en-US" b="1" dirty="0"/>
              <a:t> CV-oriented</a:t>
            </a:r>
          </a:p>
          <a:p>
            <a:r>
              <a:rPr lang="en-US" i="1" dirty="0"/>
              <a:t>Marketing Manager. </a:t>
            </a:r>
            <a:r>
              <a:rPr lang="en-US" dirty="0"/>
              <a:t>Managing the communication strategy and the communication strategy for clients […]</a:t>
            </a:r>
          </a:p>
          <a:p>
            <a:endParaRPr lang="en-US" dirty="0"/>
          </a:p>
          <a:p>
            <a:r>
              <a:rPr lang="en-US" b="1" dirty="0"/>
              <a:t>ELMo</a:t>
            </a:r>
          </a:p>
          <a:p>
            <a:r>
              <a:rPr lang="en-US" i="1" dirty="0"/>
              <a:t>Sector Manager. </a:t>
            </a:r>
            <a:r>
              <a:rPr lang="en-US" dirty="0"/>
              <a:t>Management of the client relationship,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Tree>
    <p:extLst>
      <p:ext uri="{BB962C8B-B14F-4D97-AF65-F5344CB8AC3E}">
        <p14:creationId xmlns:p14="http://schemas.microsoft.com/office/powerpoint/2010/main" val="2126497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38</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720840"/>
            <a:ext cx="8074617" cy="3416320"/>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New task: </a:t>
            </a:r>
            <a:r>
              <a:rPr lang="en-US" sz="2400" b="1" dirty="0">
                <a:solidFill>
                  <a:schemeClr val="tx2"/>
                </a:solidFill>
              </a:rPr>
              <a:t>Professional Profile Learning, </a:t>
            </a:r>
            <a:r>
              <a:rPr lang="en-US" sz="2400" dirty="0">
                <a:solidFill>
                  <a:schemeClr val="tx2"/>
                </a:solidFill>
              </a:rPr>
              <a:t>and</a:t>
            </a:r>
            <a:r>
              <a:rPr lang="en-US" sz="2400" b="1" dirty="0">
                <a:solidFill>
                  <a:schemeClr val="tx2"/>
                </a:solidFill>
              </a:rPr>
              <a:t> </a:t>
            </a:r>
            <a:r>
              <a:rPr lang="en-US" sz="2400" dirty="0">
                <a:solidFill>
                  <a:schemeClr val="tx2"/>
                </a:solidFill>
              </a:rPr>
              <a:t>New application Domain: </a:t>
            </a:r>
            <a:r>
              <a:rPr lang="en-US" sz="2400" b="1" dirty="0">
                <a:solidFill>
                  <a:schemeClr val="tx2"/>
                </a:solidFill>
              </a:rPr>
              <a:t>Human Resources</a:t>
            </a:r>
          </a:p>
          <a:p>
            <a:pPr marL="742950" lvl="1" indent="-285750">
              <a:buFont typeface="Police système Courant"/>
              <a:buChar char="→"/>
            </a:pPr>
            <a:r>
              <a:rPr lang="en-US" sz="2400" dirty="0">
                <a:solidFill>
                  <a:schemeClr val="tx2">
                    <a:lumMod val="60000"/>
                    <a:lumOff val="40000"/>
                  </a:schemeClr>
                </a:solidFill>
              </a:rPr>
              <a:t>Addresses new challenges</a:t>
            </a:r>
          </a:p>
          <a:p>
            <a:pPr marL="742950" lvl="1" indent="-285750">
              <a:buFont typeface="Police système Courant"/>
              <a:buChar char="→"/>
            </a:pPr>
            <a:r>
              <a:rPr lang="en-US" sz="2400" dirty="0">
                <a:solidFill>
                  <a:schemeClr val="tx2">
                    <a:lumMod val="60000"/>
                    <a:lumOff val="40000"/>
                  </a:schemeClr>
                </a:solidFill>
              </a:rPr>
              <a:t>Many possible applications</a:t>
            </a:r>
          </a:p>
          <a:p>
            <a:pPr lvl="1"/>
            <a:endParaRPr lang="en-US" sz="2400" dirty="0">
              <a:solidFill>
                <a:schemeClr val="tx2"/>
              </a:solidFill>
            </a:endParaRPr>
          </a:p>
          <a:p>
            <a:pPr marL="285750" indent="-285750">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a:p>
            <a:pPr marL="742950" lvl="1" indent="-285750">
              <a:buFont typeface="Police système Courant"/>
              <a:buChar char="→"/>
            </a:pPr>
            <a:r>
              <a:rPr lang="en-US" sz="2400" dirty="0">
                <a:solidFill>
                  <a:schemeClr val="tx2">
                    <a:lumMod val="60000"/>
                    <a:lumOff val="40000"/>
                  </a:schemeClr>
                </a:solidFill>
              </a:rPr>
              <a:t> Text-based, versatile</a:t>
            </a:r>
          </a:p>
          <a:p>
            <a:pPr marL="742950" lvl="1" indent="-285750">
              <a:buFont typeface="Police système Courant"/>
              <a:buChar char="→"/>
            </a:pPr>
            <a:r>
              <a:rPr lang="en-US" sz="2400" dirty="0">
                <a:solidFill>
                  <a:schemeClr val="tx2">
                    <a:lumMod val="60000"/>
                    <a:lumOff val="40000"/>
                  </a:schemeClr>
                </a:solidFill>
              </a:rPr>
              <a:t> Provides several axes of evaluation: improved understanding</a:t>
            </a:r>
          </a:p>
        </p:txBody>
      </p:sp>
    </p:spTree>
    <p:extLst>
      <p:ext uri="{BB962C8B-B14F-4D97-AF65-F5344CB8AC3E}">
        <p14:creationId xmlns:p14="http://schemas.microsoft.com/office/powerpoint/2010/main" val="1969313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40</a:t>
            </a:fld>
            <a:endParaRPr lang="fr-FR"/>
          </a:p>
        </p:txBody>
      </p:sp>
      <p:pic>
        <p:nvPicPr>
          <p:cNvPr id="5" name="Image 4" descr="Une image contenant équipement électronique, ipod&#10;&#10;Description générée automatiquement">
            <a:extLst>
              <a:ext uri="{FF2B5EF4-FFF2-40B4-BE49-F238E27FC236}">
                <a16:creationId xmlns:a16="http://schemas.microsoft.com/office/drawing/2014/main" id="{29F6D4F9-C93A-8B4F-BB95-FE9BAF1FAB00}"/>
              </a:ext>
            </a:extLst>
          </p:cNvPr>
          <p:cNvPicPr>
            <a:picLocks noChangeAspect="1"/>
          </p:cNvPicPr>
          <p:nvPr/>
        </p:nvPicPr>
        <p:blipFill>
          <a:blip r:embed="rId3"/>
          <a:stretch>
            <a:fillRect/>
          </a:stretch>
        </p:blipFill>
        <p:spPr>
          <a:xfrm>
            <a:off x="1647547" y="1042821"/>
            <a:ext cx="5848905" cy="2832344"/>
          </a:xfrm>
          <a:prstGeom prst="rect">
            <a:avLst/>
          </a:prstGeom>
        </p:spPr>
      </p:pic>
      <p:sp>
        <p:nvSpPr>
          <p:cNvPr id="10" name="ZoneTexte 9">
            <a:extLst>
              <a:ext uri="{FF2B5EF4-FFF2-40B4-BE49-F238E27FC236}">
                <a16:creationId xmlns:a16="http://schemas.microsoft.com/office/drawing/2014/main" id="{AD8EDBD7-DAD3-2448-B1F1-1E36D1CF1B34}"/>
              </a:ext>
            </a:extLst>
          </p:cNvPr>
          <p:cNvSpPr txBox="1"/>
          <p:nvPr/>
        </p:nvSpPr>
        <p:spPr>
          <a:xfrm>
            <a:off x="196142" y="5014774"/>
            <a:ext cx="3018620" cy="461665"/>
          </a:xfrm>
          <a:prstGeom prst="rect">
            <a:avLst/>
          </a:prstGeom>
          <a:noFill/>
        </p:spPr>
        <p:txBody>
          <a:bodyPr wrap="square" rtlCol="0">
            <a:spAutoFit/>
          </a:bodyPr>
          <a:lstStyle/>
          <a:p>
            <a:pPr marL="285750" indent="-285750">
              <a:buFont typeface="Police système Courant"/>
              <a:buChar char="→"/>
            </a:pPr>
            <a:r>
              <a:rPr lang="en-US" sz="2400" b="1" dirty="0">
                <a:solidFill>
                  <a:schemeClr val="tx2"/>
                </a:solidFill>
              </a:rPr>
              <a:t>Uniform Hypothesis</a:t>
            </a:r>
          </a:p>
        </p:txBody>
      </p:sp>
      <p:grpSp>
        <p:nvGrpSpPr>
          <p:cNvPr id="12" name="Groupe 11">
            <a:extLst>
              <a:ext uri="{FF2B5EF4-FFF2-40B4-BE49-F238E27FC236}">
                <a16:creationId xmlns:a16="http://schemas.microsoft.com/office/drawing/2014/main" id="{5F33342A-8E80-B741-8610-8633C2B5CE51}"/>
              </a:ext>
            </a:extLst>
          </p:cNvPr>
          <p:cNvGrpSpPr/>
          <p:nvPr/>
        </p:nvGrpSpPr>
        <p:grpSpPr>
          <a:xfrm>
            <a:off x="1335504" y="4063027"/>
            <a:ext cx="3947536" cy="387527"/>
            <a:chOff x="1513612" y="4356683"/>
            <a:chExt cx="3947536" cy="387527"/>
          </a:xfrm>
        </p:grpSpPr>
        <p:sp>
          <p:nvSpPr>
            <p:cNvPr id="13" name="ZoneTexte 12">
              <a:extLst>
                <a:ext uri="{FF2B5EF4-FFF2-40B4-BE49-F238E27FC236}">
                  <a16:creationId xmlns:a16="http://schemas.microsoft.com/office/drawing/2014/main" id="{7B3C707C-A87B-2A4E-A389-51C53E9C5C45}"/>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evolve</a:t>
              </a:r>
              <a:r>
                <a:rPr lang="en-US" b="1" dirty="0"/>
                <a:t> uniformly</a:t>
              </a:r>
            </a:p>
          </p:txBody>
        </p:sp>
        <p:sp>
          <p:nvSpPr>
            <p:cNvPr id="14" name="Freeform 16">
              <a:extLst>
                <a:ext uri="{FF2B5EF4-FFF2-40B4-BE49-F238E27FC236}">
                  <a16:creationId xmlns:a16="http://schemas.microsoft.com/office/drawing/2014/main" id="{87B43981-469C-3149-BE37-04D3369141E3}"/>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5" name="Freeform 16">
              <a:extLst>
                <a:ext uri="{FF2B5EF4-FFF2-40B4-BE49-F238E27FC236}">
                  <a16:creationId xmlns:a16="http://schemas.microsoft.com/office/drawing/2014/main" id="{CCB6AA0D-D41E-1C4F-8AB9-A10EF559EAD8}"/>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ZoneTexte 23">
            <a:extLst>
              <a:ext uri="{FF2B5EF4-FFF2-40B4-BE49-F238E27FC236}">
                <a16:creationId xmlns:a16="http://schemas.microsoft.com/office/drawing/2014/main" id="{A85B19E1-9F16-524B-8182-07B8FC03F89C}"/>
              </a:ext>
            </a:extLst>
          </p:cNvPr>
          <p:cNvSpPr txBox="1"/>
          <p:nvPr/>
        </p:nvSpPr>
        <p:spPr>
          <a:xfrm>
            <a:off x="5483957" y="3831954"/>
            <a:ext cx="3033912" cy="369332"/>
          </a:xfrm>
          <a:prstGeom prst="rect">
            <a:avLst/>
          </a:prstGeom>
          <a:noFill/>
        </p:spPr>
        <p:txBody>
          <a:bodyPr wrap="square" rtlCol="0">
            <a:spAutoFit/>
          </a:bodyPr>
          <a:lstStyle/>
          <a:p>
            <a:r>
              <a:rPr lang="en-US" dirty="0"/>
              <a:t>With time</a:t>
            </a:r>
            <a:endParaRPr lang="en-US" b="1" dirty="0"/>
          </a:p>
        </p:txBody>
      </p:sp>
      <p:sp>
        <p:nvSpPr>
          <p:cNvPr id="25" name="ZoneTexte 24">
            <a:extLst>
              <a:ext uri="{FF2B5EF4-FFF2-40B4-BE49-F238E27FC236}">
                <a16:creationId xmlns:a16="http://schemas.microsoft.com/office/drawing/2014/main" id="{5C0087BF-CB46-FB42-B72C-2C3106DB4222}"/>
              </a:ext>
            </a:extLst>
          </p:cNvPr>
          <p:cNvSpPr txBox="1"/>
          <p:nvPr/>
        </p:nvSpPr>
        <p:spPr>
          <a:xfrm>
            <a:off x="5483957" y="4265888"/>
            <a:ext cx="3033912" cy="369332"/>
          </a:xfrm>
          <a:prstGeom prst="rect">
            <a:avLst/>
          </a:prstGeom>
          <a:noFill/>
        </p:spPr>
        <p:txBody>
          <a:bodyPr wrap="square" rtlCol="0">
            <a:spAutoFit/>
          </a:bodyPr>
          <a:lstStyle/>
          <a:p>
            <a:r>
              <a:rPr lang="en-US" dirty="0"/>
              <a:t>With respect to one another</a:t>
            </a:r>
            <a:endParaRPr lang="en-US" b="1" dirty="0"/>
          </a:p>
        </p:txBody>
      </p:sp>
      <p:grpSp>
        <p:nvGrpSpPr>
          <p:cNvPr id="31" name="Groupe 30">
            <a:extLst>
              <a:ext uri="{FF2B5EF4-FFF2-40B4-BE49-F238E27FC236}">
                <a16:creationId xmlns:a16="http://schemas.microsoft.com/office/drawing/2014/main" id="{AD8C5CB7-66B4-B340-9A3E-D517B93886AA}"/>
              </a:ext>
            </a:extLst>
          </p:cNvPr>
          <p:cNvGrpSpPr/>
          <p:nvPr/>
        </p:nvGrpSpPr>
        <p:grpSpPr>
          <a:xfrm>
            <a:off x="848523" y="5732991"/>
            <a:ext cx="7446951" cy="646331"/>
            <a:chOff x="847433" y="5748567"/>
            <a:chExt cx="7446951" cy="646331"/>
          </a:xfrm>
        </p:grpSpPr>
        <p:sp>
          <p:nvSpPr>
            <p:cNvPr id="26" name="ZoneTexte 25">
              <a:extLst>
                <a:ext uri="{FF2B5EF4-FFF2-40B4-BE49-F238E27FC236}">
                  <a16:creationId xmlns:a16="http://schemas.microsoft.com/office/drawing/2014/main" id="{EAA16E19-8054-6F42-8EB9-B12F0345AD6E}"/>
                </a:ext>
              </a:extLst>
            </p:cNvPr>
            <p:cNvSpPr txBox="1"/>
            <p:nvPr/>
          </p:nvSpPr>
          <p:spPr>
            <a:xfrm>
              <a:off x="5592554" y="5748567"/>
              <a:ext cx="2701830" cy="646331"/>
            </a:xfrm>
            <a:prstGeom prst="rect">
              <a:avLst/>
            </a:prstGeom>
            <a:noFill/>
          </p:spPr>
          <p:txBody>
            <a:bodyPr wrap="none" rtlCol="0">
              <a:spAutoFit/>
            </a:bodyPr>
            <a:lstStyle/>
            <a:p>
              <a:r>
                <a:rPr lang="en-US" dirty="0"/>
                <a:t>Not very realistic</a:t>
              </a:r>
            </a:p>
            <a:p>
              <a:r>
                <a:rPr lang="en-US" dirty="0"/>
                <a:t>Forbids precise predictions</a:t>
              </a:r>
            </a:p>
          </p:txBody>
        </p:sp>
        <p:sp>
          <p:nvSpPr>
            <p:cNvPr id="28" name="Ellipse 27">
              <a:extLst>
                <a:ext uri="{FF2B5EF4-FFF2-40B4-BE49-F238E27FC236}">
                  <a16:creationId xmlns:a16="http://schemas.microsoft.com/office/drawing/2014/main" id="{F4FCBFF5-E3D0-6144-98B4-C547F93DD55C}"/>
                </a:ext>
              </a:extLst>
            </p:cNvPr>
            <p:cNvSpPr/>
            <p:nvPr/>
          </p:nvSpPr>
          <p:spPr>
            <a:xfrm>
              <a:off x="847433" y="5891550"/>
              <a:ext cx="367232" cy="3603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Rectangle 28">
              <a:extLst>
                <a:ext uri="{FF2B5EF4-FFF2-40B4-BE49-F238E27FC236}">
                  <a16:creationId xmlns:a16="http://schemas.microsoft.com/office/drawing/2014/main" id="{54131BDD-72C5-E54E-8C82-1DC60C42978B}"/>
                </a:ext>
              </a:extLst>
            </p:cNvPr>
            <p:cNvSpPr/>
            <p:nvPr/>
          </p:nvSpPr>
          <p:spPr>
            <a:xfrm>
              <a:off x="1332946" y="5891550"/>
              <a:ext cx="2012730" cy="369332"/>
            </a:xfrm>
            <a:prstGeom prst="rect">
              <a:avLst/>
            </a:prstGeom>
          </p:spPr>
          <p:txBody>
            <a:bodyPr wrap="none">
              <a:spAutoFit/>
            </a:bodyPr>
            <a:lstStyle/>
            <a:p>
              <a:r>
                <a:rPr lang="en-US" dirty="0"/>
                <a:t>Ideal, easy scenario</a:t>
              </a:r>
            </a:p>
          </p:txBody>
        </p:sp>
        <p:sp>
          <p:nvSpPr>
            <p:cNvPr id="30" name="Ellipse 29">
              <a:extLst>
                <a:ext uri="{FF2B5EF4-FFF2-40B4-BE49-F238E27FC236}">
                  <a16:creationId xmlns:a16="http://schemas.microsoft.com/office/drawing/2014/main" id="{FC4F1095-0F46-6A43-AD3F-59E476186E13}"/>
                </a:ext>
              </a:extLst>
            </p:cNvPr>
            <p:cNvSpPr/>
            <p:nvPr/>
          </p:nvSpPr>
          <p:spPr>
            <a:xfrm>
              <a:off x="5116725" y="5891549"/>
              <a:ext cx="367232" cy="3603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spTree>
    <p:extLst>
      <p:ext uri="{BB962C8B-B14F-4D97-AF65-F5344CB8AC3E}">
        <p14:creationId xmlns:p14="http://schemas.microsoft.com/office/powerpoint/2010/main" val="1340268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41</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8" y="1496120"/>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781060" y="957895"/>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4805185"/>
            <a:ext cx="6472989" cy="756859"/>
            <a:chOff x="1513612" y="4172017"/>
            <a:chExt cx="6472989" cy="756859"/>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16">
              <a:extLst>
                <a:ext uri="{FF2B5EF4-FFF2-40B4-BE49-F238E27FC236}">
                  <a16:creationId xmlns:a16="http://schemas.microsoft.com/office/drawing/2014/main" id="{E9A4DDE3-C39B-6841-A2DE-44C9D0E356F6}"/>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9" name="ZoneTexte 18">
              <a:extLst>
                <a:ext uri="{FF2B5EF4-FFF2-40B4-BE49-F238E27FC236}">
                  <a16:creationId xmlns:a16="http://schemas.microsoft.com/office/drawing/2014/main" id="{7D023A5C-8662-E54A-8872-1DF82F567AFB}"/>
                </a:ext>
              </a:extLst>
            </p:cNvPr>
            <p:cNvSpPr txBox="1"/>
            <p:nvPr/>
          </p:nvSpPr>
          <p:spPr>
            <a:xfrm>
              <a:off x="5539777" y="4172017"/>
              <a:ext cx="2446824" cy="369332"/>
            </a:xfrm>
            <a:prstGeom prst="rect">
              <a:avLst/>
            </a:prstGeom>
            <a:noFill/>
          </p:spPr>
          <p:txBody>
            <a:bodyPr wrap="none" rtlCol="0">
              <a:spAutoFit/>
            </a:bodyPr>
            <a:lstStyle/>
            <a:p>
              <a:r>
                <a:rPr lang="en-US" dirty="0"/>
                <a:t>Their </a:t>
              </a:r>
              <a:r>
                <a:rPr lang="en-US" b="1" dirty="0"/>
                <a:t>tastes</a:t>
              </a:r>
              <a:r>
                <a:rPr lang="en-US" dirty="0"/>
                <a:t> may change</a:t>
              </a:r>
            </a:p>
          </p:txBody>
        </p:sp>
        <p:sp>
          <p:nvSpPr>
            <p:cNvPr id="20" name="ZoneTexte 19">
              <a:extLst>
                <a:ext uri="{FF2B5EF4-FFF2-40B4-BE49-F238E27FC236}">
                  <a16:creationId xmlns:a16="http://schemas.microsoft.com/office/drawing/2014/main" id="{49951BF8-DB1F-E843-8C0D-5861332E342D}"/>
                </a:ext>
              </a:extLst>
            </p:cNvPr>
            <p:cNvSpPr txBox="1"/>
            <p:nvPr/>
          </p:nvSpPr>
          <p:spPr>
            <a:xfrm>
              <a:off x="5539777" y="4559544"/>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770071" cy="369332"/>
          </a:xfrm>
          <a:prstGeom prst="rect">
            <a:avLst/>
          </a:prstGeom>
          <a:noFill/>
        </p:spPr>
        <p:txBody>
          <a:bodyPr wrap="none" rtlCol="0">
            <a:spAutoFit/>
          </a:bodyPr>
          <a:lstStyle/>
          <a:p>
            <a:r>
              <a:rPr lang="en-US" i="1" dirty="0">
                <a:solidFill>
                  <a:schemeClr val="tx1">
                    <a:lumMod val="75000"/>
                    <a:lumOff val="25000"/>
                  </a:schemeClr>
                </a:solidFill>
              </a:rPr>
              <a:t>[1] J.J.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spTree>
    <p:extLst>
      <p:ext uri="{BB962C8B-B14F-4D97-AF65-F5344CB8AC3E}">
        <p14:creationId xmlns:p14="http://schemas.microsoft.com/office/powerpoint/2010/main" val="2775449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42</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7" y="1725988"/>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684464" y="1067956"/>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sp>
        <p:nvSpPr>
          <p:cNvPr id="5" name="ZoneTexte 4">
            <a:extLst>
              <a:ext uri="{FF2B5EF4-FFF2-40B4-BE49-F238E27FC236}">
                <a16:creationId xmlns:a16="http://schemas.microsoft.com/office/drawing/2014/main" id="{84635676-0070-5349-B42A-2FA38EFF35AD}"/>
              </a:ext>
            </a:extLst>
          </p:cNvPr>
          <p:cNvSpPr txBox="1"/>
          <p:nvPr/>
        </p:nvSpPr>
        <p:spPr>
          <a:xfrm>
            <a:off x="1891079" y="5171457"/>
            <a:ext cx="5361841" cy="1388549"/>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We want to understand how users change </a:t>
            </a:r>
          </a:p>
          <a:p>
            <a:pPr algn="ctr"/>
            <a:r>
              <a:rPr lang="en-US" sz="2000" dirty="0"/>
              <a:t>in order to best predict their future behavior</a:t>
            </a:r>
          </a:p>
        </p:txBody>
      </p:sp>
    </p:spTree>
    <p:extLst>
      <p:ext uri="{BB962C8B-B14F-4D97-AF65-F5344CB8AC3E}">
        <p14:creationId xmlns:p14="http://schemas.microsoft.com/office/powerpoint/2010/main" val="32613572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43</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43</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141809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44</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44</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1" name="ZoneTexte 10">
            <a:extLst>
              <a:ext uri="{FF2B5EF4-FFF2-40B4-BE49-F238E27FC236}">
                <a16:creationId xmlns:a16="http://schemas.microsoft.com/office/drawing/2014/main" id="{64289CC8-0515-7B4A-ACC3-B6D2253ABE2E}"/>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12" name="Espace réservé du contenu 3">
            <a:extLst>
              <a:ext uri="{FF2B5EF4-FFF2-40B4-BE49-F238E27FC236}">
                <a16:creationId xmlns:a16="http://schemas.microsoft.com/office/drawing/2014/main" id="{7412111E-9946-704D-BE17-A53DA84F2B51}"/>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3" name="Espace réservé du contenu 3">
            <a:extLst>
              <a:ext uri="{FF2B5EF4-FFF2-40B4-BE49-F238E27FC236}">
                <a16:creationId xmlns:a16="http://schemas.microsoft.com/office/drawing/2014/main" id="{EA121F30-5825-CC46-A97C-075A9DE73C17}"/>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Classification approach impossible</a:t>
            </a:r>
          </a:p>
        </p:txBody>
      </p:sp>
      <p:grpSp>
        <p:nvGrpSpPr>
          <p:cNvPr id="14" name="Group 12">
            <a:extLst>
              <a:ext uri="{FF2B5EF4-FFF2-40B4-BE49-F238E27FC236}">
                <a16:creationId xmlns:a16="http://schemas.microsoft.com/office/drawing/2014/main" id="{DC4958F5-6544-8C46-82DE-BC3747F33EF1}"/>
              </a:ext>
            </a:extLst>
          </p:cNvPr>
          <p:cNvGrpSpPr/>
          <p:nvPr/>
        </p:nvGrpSpPr>
        <p:grpSpPr>
          <a:xfrm rot="5400000">
            <a:off x="1583431" y="3632202"/>
            <a:ext cx="919269" cy="2231477"/>
            <a:chOff x="2524904" y="4510329"/>
            <a:chExt cx="1037808" cy="1130400"/>
          </a:xfrm>
        </p:grpSpPr>
        <p:sp>
          <p:nvSpPr>
            <p:cNvPr id="15" name="Freeform 16">
              <a:extLst>
                <a:ext uri="{FF2B5EF4-FFF2-40B4-BE49-F238E27FC236}">
                  <a16:creationId xmlns:a16="http://schemas.microsoft.com/office/drawing/2014/main" id="{4A9EB3A3-0461-2E49-8B27-B5F1870C7090}"/>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20">
              <a:extLst>
                <a:ext uri="{FF2B5EF4-FFF2-40B4-BE49-F238E27FC236}">
                  <a16:creationId xmlns:a16="http://schemas.microsoft.com/office/drawing/2014/main" id="{4C2EAC36-EF30-1447-8778-E83FFA8835CA}"/>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7" name="Espace réservé du contenu 3">
            <a:extLst>
              <a:ext uri="{FF2B5EF4-FFF2-40B4-BE49-F238E27FC236}">
                <a16:creationId xmlns:a16="http://schemas.microsoft.com/office/drawing/2014/main" id="{CE2BE471-37EB-334B-BE4F-B3B17F426445}"/>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Navigating the latent space is hard</a:t>
            </a:r>
          </a:p>
        </p:txBody>
      </p:sp>
      <p:cxnSp>
        <p:nvCxnSpPr>
          <p:cNvPr id="18" name="Connecteur droit avec flèche 17">
            <a:extLst>
              <a:ext uri="{FF2B5EF4-FFF2-40B4-BE49-F238E27FC236}">
                <a16:creationId xmlns:a16="http://schemas.microsoft.com/office/drawing/2014/main" id="{B875EFD7-6F8A-0D41-9777-B840E3CD99BA}"/>
              </a:ext>
            </a:extLst>
          </p:cNvPr>
          <p:cNvCxnSpPr>
            <a:cxnSpLocks/>
            <a:stCxn id="6" idx="2"/>
            <a:endCxn id="12" idx="0"/>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dirty="0"/>
              <a:t>No supervision on the experience level</a:t>
            </a:r>
          </a:p>
        </p:txBody>
      </p:sp>
    </p:spTree>
    <p:extLst>
      <p:ext uri="{BB962C8B-B14F-4D97-AF65-F5344CB8AC3E}">
        <p14:creationId xmlns:p14="http://schemas.microsoft.com/office/powerpoint/2010/main" val="6143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45</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45</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1" name="ZoneTexte 10">
            <a:extLst>
              <a:ext uri="{FF2B5EF4-FFF2-40B4-BE49-F238E27FC236}">
                <a16:creationId xmlns:a16="http://schemas.microsoft.com/office/drawing/2014/main" id="{64289CC8-0515-7B4A-ACC3-B6D2253ABE2E}"/>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12" name="Espace réservé du contenu 3">
            <a:extLst>
              <a:ext uri="{FF2B5EF4-FFF2-40B4-BE49-F238E27FC236}">
                <a16:creationId xmlns:a16="http://schemas.microsoft.com/office/drawing/2014/main" id="{7412111E-9946-704D-BE17-A53DA84F2B51}"/>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3" name="Espace réservé du contenu 3">
            <a:extLst>
              <a:ext uri="{FF2B5EF4-FFF2-40B4-BE49-F238E27FC236}">
                <a16:creationId xmlns:a16="http://schemas.microsoft.com/office/drawing/2014/main" id="{EA121F30-5825-CC46-A97C-075A9DE73C17}"/>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14" name="Group 12">
            <a:extLst>
              <a:ext uri="{FF2B5EF4-FFF2-40B4-BE49-F238E27FC236}">
                <a16:creationId xmlns:a16="http://schemas.microsoft.com/office/drawing/2014/main" id="{DC4958F5-6544-8C46-82DE-BC3747F33EF1}"/>
              </a:ext>
            </a:extLst>
          </p:cNvPr>
          <p:cNvGrpSpPr/>
          <p:nvPr/>
        </p:nvGrpSpPr>
        <p:grpSpPr>
          <a:xfrm rot="5400000">
            <a:off x="1583431" y="3632202"/>
            <a:ext cx="919269" cy="2231477"/>
            <a:chOff x="2524904" y="4510329"/>
            <a:chExt cx="1037808" cy="1130400"/>
          </a:xfrm>
        </p:grpSpPr>
        <p:sp>
          <p:nvSpPr>
            <p:cNvPr id="15" name="Freeform 16">
              <a:extLst>
                <a:ext uri="{FF2B5EF4-FFF2-40B4-BE49-F238E27FC236}">
                  <a16:creationId xmlns:a16="http://schemas.microsoft.com/office/drawing/2014/main" id="{4A9EB3A3-0461-2E49-8B27-B5F1870C7090}"/>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20">
              <a:extLst>
                <a:ext uri="{FF2B5EF4-FFF2-40B4-BE49-F238E27FC236}">
                  <a16:creationId xmlns:a16="http://schemas.microsoft.com/office/drawing/2014/main" id="{4C2EAC36-EF30-1447-8778-E83FFA8835CA}"/>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7" name="Espace réservé du contenu 3">
            <a:extLst>
              <a:ext uri="{FF2B5EF4-FFF2-40B4-BE49-F238E27FC236}">
                <a16:creationId xmlns:a16="http://schemas.microsoft.com/office/drawing/2014/main" id="{CE2BE471-37EB-334B-BE4F-B3B17F426445}"/>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cxnSp>
        <p:nvCxnSpPr>
          <p:cNvPr id="18" name="Connecteur droit avec flèche 17">
            <a:extLst>
              <a:ext uri="{FF2B5EF4-FFF2-40B4-BE49-F238E27FC236}">
                <a16:creationId xmlns:a16="http://schemas.microsoft.com/office/drawing/2014/main" id="{B875EFD7-6F8A-0D41-9777-B840E3CD99BA}"/>
              </a:ext>
            </a:extLst>
          </p:cNvPr>
          <p:cNvCxnSpPr>
            <a:cxnSpLocks/>
            <a:stCxn id="6" idx="2"/>
            <a:endCxn id="12" idx="0"/>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
        <p:nvSpPr>
          <p:cNvPr id="38" name="ZoneTexte 37">
            <a:extLst>
              <a:ext uri="{FF2B5EF4-FFF2-40B4-BE49-F238E27FC236}">
                <a16:creationId xmlns:a16="http://schemas.microsoft.com/office/drawing/2014/main" id="{C3412B7D-79E9-EE44-AA7F-68F4C45B33EA}"/>
              </a:ext>
            </a:extLst>
          </p:cNvPr>
          <p:cNvSpPr txBox="1"/>
          <p:nvPr/>
        </p:nvSpPr>
        <p:spPr>
          <a:xfrm>
            <a:off x="3647434" y="2961859"/>
            <a:ext cx="5030750"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a:p>
            <a:pPr marL="285750" indent="-285750">
              <a:buFont typeface="Arial" panose="020B0604020202020204" pitchFamily="34" charset="0"/>
              <a:buChar char="•"/>
            </a:pPr>
            <a:endParaRPr lang="en-US" sz="2200" dirty="0"/>
          </a:p>
        </p:txBody>
      </p:sp>
    </p:spTree>
    <p:extLst>
      <p:ext uri="{BB962C8B-B14F-4D97-AF65-F5344CB8AC3E}">
        <p14:creationId xmlns:p14="http://schemas.microsoft.com/office/powerpoint/2010/main" val="302805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46</a:t>
            </a:fld>
            <a:endParaRPr lang="fr-FR"/>
          </a:p>
        </p:txBody>
      </p:sp>
      <p:sp>
        <p:nvSpPr>
          <p:cNvPr id="5" name="ZoneTexte 4">
            <a:extLst>
              <a:ext uri="{FF2B5EF4-FFF2-40B4-BE49-F238E27FC236}">
                <a16:creationId xmlns:a16="http://schemas.microsoft.com/office/drawing/2014/main" id="{C7F990EC-BC8D-2148-9007-C3CDF098807D}"/>
              </a:ext>
            </a:extLst>
          </p:cNvPr>
          <p:cNvSpPr txBox="1"/>
          <p:nvPr/>
        </p:nvSpPr>
        <p:spPr>
          <a:xfrm>
            <a:off x="327542" y="1180370"/>
            <a:ext cx="4368444" cy="1815882"/>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p:txBody>
      </p:sp>
      <p:sp>
        <p:nvSpPr>
          <p:cNvPr id="7" name="ZoneTexte 6">
            <a:extLst>
              <a:ext uri="{FF2B5EF4-FFF2-40B4-BE49-F238E27FC236}">
                <a16:creationId xmlns:a16="http://schemas.microsoft.com/office/drawing/2014/main" id="{3C39AD34-2FB9-EE45-844B-C983CF05E597}"/>
              </a:ext>
            </a:extLst>
          </p:cNvPr>
          <p:cNvSpPr txBox="1"/>
          <p:nvPr/>
        </p:nvSpPr>
        <p:spPr>
          <a:xfrm>
            <a:off x="5342278" y="127270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835470" y="184808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93729FFC-B44C-9340-852C-30CA2DB48A8D}"/>
              </a:ext>
            </a:extLst>
          </p:cNvPr>
          <p:cNvPicPr>
            <a:picLocks noChangeAspect="1"/>
          </p:cNvPicPr>
          <p:nvPr/>
        </p:nvPicPr>
        <p:blipFill>
          <a:blip r:embed="rId3"/>
          <a:stretch>
            <a:fillRect/>
          </a:stretch>
        </p:blipFill>
        <p:spPr>
          <a:xfrm>
            <a:off x="2958808" y="5562272"/>
            <a:ext cx="5997964" cy="1295728"/>
          </a:xfrm>
          <a:prstGeom prst="rect">
            <a:avLst/>
          </a:prstGeom>
        </p:spPr>
      </p:pic>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4"/>
          <a:stretch>
            <a:fillRect/>
          </a:stretch>
        </p:blipFill>
        <p:spPr>
          <a:xfrm>
            <a:off x="1924417" y="3244629"/>
            <a:ext cx="7261066" cy="2102400"/>
          </a:xfrm>
          <a:prstGeom prst="rect">
            <a:avLst/>
          </a:prstGeom>
        </p:spPr>
      </p:pic>
      <p:sp>
        <p:nvSpPr>
          <p:cNvPr id="18" name="ZoneTexte 17">
            <a:extLst>
              <a:ext uri="{FF2B5EF4-FFF2-40B4-BE49-F238E27FC236}">
                <a16:creationId xmlns:a16="http://schemas.microsoft.com/office/drawing/2014/main" id="{77AA951D-820A-E64E-BF58-C5EF53C1AB5F}"/>
              </a:ext>
            </a:extLst>
          </p:cNvPr>
          <p:cNvSpPr txBox="1"/>
          <p:nvPr/>
        </p:nvSpPr>
        <p:spPr>
          <a:xfrm>
            <a:off x="783292" y="5979304"/>
            <a:ext cx="2022895" cy="461665"/>
          </a:xfrm>
          <a:prstGeom prst="rect">
            <a:avLst/>
          </a:prstGeom>
          <a:noFill/>
        </p:spPr>
        <p:txBody>
          <a:bodyPr wrap="square" rtlCol="0">
            <a:spAutoFit/>
          </a:bodyPr>
          <a:lstStyle/>
          <a:p>
            <a:pPr algn="ctr"/>
            <a:r>
              <a:rPr lang="en-US" sz="2400" dirty="0">
                <a:solidFill>
                  <a:schemeClr val="tx2"/>
                </a:solidFill>
              </a:rPr>
              <a:t>Inference:</a:t>
            </a:r>
          </a:p>
        </p:txBody>
      </p:sp>
      <p:sp>
        <p:nvSpPr>
          <p:cNvPr id="19" name="ZoneTexte 18">
            <a:extLst>
              <a:ext uri="{FF2B5EF4-FFF2-40B4-BE49-F238E27FC236}">
                <a16:creationId xmlns:a16="http://schemas.microsoft.com/office/drawing/2014/main" id="{4F7B1125-8135-7940-B75C-3F0ACE573F1F}"/>
              </a:ext>
            </a:extLst>
          </p:cNvPr>
          <p:cNvSpPr txBox="1"/>
          <p:nvPr/>
        </p:nvSpPr>
        <p:spPr>
          <a:xfrm>
            <a:off x="101299" y="3994939"/>
            <a:ext cx="2022895" cy="461665"/>
          </a:xfrm>
          <a:prstGeom prst="rect">
            <a:avLst/>
          </a:prstGeom>
          <a:noFill/>
        </p:spPr>
        <p:txBody>
          <a:bodyPr wrap="square" rtlCol="0">
            <a:spAutoFit/>
          </a:bodyPr>
          <a:lstStyle/>
          <a:p>
            <a:pPr algn="ctr"/>
            <a:r>
              <a:rPr lang="en-US" sz="2400" dirty="0">
                <a:solidFill>
                  <a:schemeClr val="tx2"/>
                </a:solidFill>
              </a:rPr>
              <a:t>Training:</a:t>
            </a:r>
          </a:p>
        </p:txBody>
      </p:sp>
      <p:cxnSp>
        <p:nvCxnSpPr>
          <p:cNvPr id="22" name="Connecteur droit 21">
            <a:extLst>
              <a:ext uri="{FF2B5EF4-FFF2-40B4-BE49-F238E27FC236}">
                <a16:creationId xmlns:a16="http://schemas.microsoft.com/office/drawing/2014/main" id="{E4838031-F69B-284B-972B-C1A8AD541017}"/>
              </a:ext>
            </a:extLst>
          </p:cNvPr>
          <p:cNvCxnSpPr>
            <a:cxnSpLocks/>
          </p:cNvCxnSpPr>
          <p:nvPr/>
        </p:nvCxnSpPr>
        <p:spPr>
          <a:xfrm>
            <a:off x="604434" y="5509425"/>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630C409-BD16-F44B-9F8A-EA1EEFB70D78}"/>
              </a:ext>
            </a:extLst>
          </p:cNvPr>
          <p:cNvSpPr/>
          <p:nvPr/>
        </p:nvSpPr>
        <p:spPr>
          <a:xfrm>
            <a:off x="0" y="6516002"/>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960811" y="4429017"/>
            <a:ext cx="449451"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25065141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47</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pic>
        <p:nvPicPr>
          <p:cNvPr id="11" name="Image 10">
            <a:extLst>
              <a:ext uri="{FF2B5EF4-FFF2-40B4-BE49-F238E27FC236}">
                <a16:creationId xmlns:a16="http://schemas.microsoft.com/office/drawing/2014/main" id="{1EB0078F-18A5-2A40-9B65-AC3DD8DD44BE}"/>
              </a:ext>
            </a:extLst>
          </p:cNvPr>
          <p:cNvPicPr>
            <a:picLocks noChangeAspect="1"/>
          </p:cNvPicPr>
          <p:nvPr/>
        </p:nvPicPr>
        <p:blipFill>
          <a:blip r:embed="rId2"/>
          <a:stretch>
            <a:fillRect/>
          </a:stretch>
        </p:blipFill>
        <p:spPr>
          <a:xfrm>
            <a:off x="340963" y="1175342"/>
            <a:ext cx="5894713" cy="5240956"/>
          </a:xfrm>
          <a:prstGeom prst="rect">
            <a:avLst/>
          </a:prstGeom>
        </p:spPr>
      </p:pic>
      <p:sp>
        <p:nvSpPr>
          <p:cNvPr id="14" name="ZoneTexte 13">
            <a:extLst>
              <a:ext uri="{FF2B5EF4-FFF2-40B4-BE49-F238E27FC236}">
                <a16:creationId xmlns:a16="http://schemas.microsoft.com/office/drawing/2014/main" id="{7B15EECD-6912-1F4C-AACF-B5F3055F31B9}"/>
              </a:ext>
            </a:extLst>
          </p:cNvPr>
          <p:cNvSpPr txBox="1"/>
          <p:nvPr/>
        </p:nvSpPr>
        <p:spPr>
          <a:xfrm>
            <a:off x="6404948" y="2397948"/>
            <a:ext cx="2615437" cy="2062103"/>
          </a:xfrm>
          <a:prstGeom prst="rect">
            <a:avLst/>
          </a:prstGeom>
          <a:solidFill>
            <a:schemeClr val="accent6">
              <a:lumMod val="40000"/>
              <a:lumOff val="60000"/>
            </a:schemeClr>
          </a:solidFill>
        </p:spPr>
        <p:txBody>
          <a:bodyPr wrap="square" rtlCol="0">
            <a:spAutoFit/>
          </a:bodyPr>
          <a:lstStyle/>
          <a:p>
            <a:pPr algn="ctr"/>
            <a:r>
              <a:rPr lang="en-US" sz="1900" i="1" dirty="0"/>
              <a:t>Multiple-Attribute Text Rewriting</a:t>
            </a:r>
          </a:p>
          <a:p>
            <a:pPr algn="ctr"/>
            <a:r>
              <a:rPr lang="en-US" dirty="0"/>
              <a:t>G. </a:t>
            </a:r>
            <a:r>
              <a:rPr lang="en-US" dirty="0" err="1"/>
              <a:t>Lample</a:t>
            </a:r>
            <a:r>
              <a:rPr lang="en-US" dirty="0"/>
              <a:t>, S. Subramanian, E. Smith, L. </a:t>
            </a:r>
            <a:r>
              <a:rPr lang="en-US" dirty="0" err="1"/>
              <a:t>Denoyer</a:t>
            </a:r>
            <a:r>
              <a:rPr lang="en-US" dirty="0"/>
              <a:t>, M’A. </a:t>
            </a:r>
            <a:r>
              <a:rPr lang="en-US" dirty="0" err="1"/>
              <a:t>Ranzato</a:t>
            </a:r>
            <a:r>
              <a:rPr lang="en-US" dirty="0"/>
              <a:t>, Y-L. </a:t>
            </a:r>
            <a:r>
              <a:rPr lang="en-US" dirty="0" err="1"/>
              <a:t>Boureau</a:t>
            </a:r>
            <a:r>
              <a:rPr lang="en-US" dirty="0"/>
              <a:t> </a:t>
            </a:r>
          </a:p>
          <a:p>
            <a:pPr algn="ctr"/>
            <a:r>
              <a:rPr lang="en-US" dirty="0"/>
              <a:t>In: Proc. of ICLR 2019 </a:t>
            </a:r>
          </a:p>
        </p:txBody>
      </p:sp>
    </p:spTree>
    <p:extLst>
      <p:ext uri="{BB962C8B-B14F-4D97-AF65-F5344CB8AC3E}">
        <p14:creationId xmlns:p14="http://schemas.microsoft.com/office/powerpoint/2010/main" val="3983769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48</a:t>
            </a:fld>
            <a:endParaRPr lang="en-US"/>
          </a:p>
        </p:txBody>
      </p:sp>
      <p:sp>
        <p:nvSpPr>
          <p:cNvPr id="16" name="Espace réservé du contenu 3">
            <a:extLst>
              <a:ext uri="{FF2B5EF4-FFF2-40B4-BE49-F238E27FC236}">
                <a16:creationId xmlns:a16="http://schemas.microsoft.com/office/drawing/2014/main" id="{2D1B686D-433B-2C4E-A6C8-9FAC60C55A15}"/>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7" name="Espace réservé du contenu 3">
            <a:extLst>
              <a:ext uri="{FF2B5EF4-FFF2-40B4-BE49-F238E27FC236}">
                <a16:creationId xmlns:a16="http://schemas.microsoft.com/office/drawing/2014/main" id="{55E28D73-E1F3-1D48-AA59-31C2AD7772B8}"/>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20" name="Group 12">
            <a:extLst>
              <a:ext uri="{FF2B5EF4-FFF2-40B4-BE49-F238E27FC236}">
                <a16:creationId xmlns:a16="http://schemas.microsoft.com/office/drawing/2014/main" id="{E9B436D6-44A9-3243-B0F0-52A9247C539F}"/>
              </a:ext>
            </a:extLst>
          </p:cNvPr>
          <p:cNvGrpSpPr/>
          <p:nvPr/>
        </p:nvGrpSpPr>
        <p:grpSpPr>
          <a:xfrm rot="5400000">
            <a:off x="1583431" y="3632202"/>
            <a:ext cx="919269" cy="2231477"/>
            <a:chOff x="2524904" y="4510329"/>
            <a:chExt cx="1037808" cy="1130400"/>
          </a:xfrm>
        </p:grpSpPr>
        <p:sp>
          <p:nvSpPr>
            <p:cNvPr id="21" name="Freeform 16">
              <a:extLst>
                <a:ext uri="{FF2B5EF4-FFF2-40B4-BE49-F238E27FC236}">
                  <a16:creationId xmlns:a16="http://schemas.microsoft.com/office/drawing/2014/main" id="{0F713CB0-63FA-DC4B-BEAB-C906C3CCA3D2}"/>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2" name="Freeform 20">
              <a:extLst>
                <a:ext uri="{FF2B5EF4-FFF2-40B4-BE49-F238E27FC236}">
                  <a16:creationId xmlns:a16="http://schemas.microsoft.com/office/drawing/2014/main" id="{4D5B46FF-0C22-6B4E-9CAB-9BC2E97EA507}"/>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Espace réservé du contenu 3">
            <a:extLst>
              <a:ext uri="{FF2B5EF4-FFF2-40B4-BE49-F238E27FC236}">
                <a16:creationId xmlns:a16="http://schemas.microsoft.com/office/drawing/2014/main" id="{0B29B8B7-4F7C-C24F-B8E7-D81853659E89}"/>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cxnSp>
        <p:nvCxnSpPr>
          <p:cNvPr id="23" name="Connecteur droit avec flèche 22">
            <a:extLst>
              <a:ext uri="{FF2B5EF4-FFF2-40B4-BE49-F238E27FC236}">
                <a16:creationId xmlns:a16="http://schemas.microsoft.com/office/drawing/2014/main" id="{6D9B2323-5284-2448-B483-D2891964EDB1}"/>
              </a:ext>
            </a:extLst>
          </p:cNvPr>
          <p:cNvCxnSpPr>
            <a:cxnSpLocks/>
            <a:stCxn id="25" idx="2"/>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Espace réservé du contenu 3">
            <a:extLst>
              <a:ext uri="{FF2B5EF4-FFF2-40B4-BE49-F238E27FC236}">
                <a16:creationId xmlns:a16="http://schemas.microsoft.com/office/drawing/2014/main" id="{42391135-12A7-8446-B5D4-573EE147522E}"/>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28" name="Group 12">
            <a:extLst>
              <a:ext uri="{FF2B5EF4-FFF2-40B4-BE49-F238E27FC236}">
                <a16:creationId xmlns:a16="http://schemas.microsoft.com/office/drawing/2014/main" id="{053B5338-8FB6-3146-A5B8-F5F8F644E2F4}"/>
              </a:ext>
            </a:extLst>
          </p:cNvPr>
          <p:cNvGrpSpPr/>
          <p:nvPr/>
        </p:nvGrpSpPr>
        <p:grpSpPr>
          <a:xfrm>
            <a:off x="3171144" y="1185916"/>
            <a:ext cx="448992" cy="1291529"/>
            <a:chOff x="2524904" y="4510330"/>
            <a:chExt cx="1037808" cy="1130399"/>
          </a:xfrm>
        </p:grpSpPr>
        <p:sp>
          <p:nvSpPr>
            <p:cNvPr id="29" name="Freeform 16">
              <a:extLst>
                <a:ext uri="{FF2B5EF4-FFF2-40B4-BE49-F238E27FC236}">
                  <a16:creationId xmlns:a16="http://schemas.microsoft.com/office/drawing/2014/main" id="{C309A432-1EA7-2849-A569-E922716C897F}"/>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0" name="Freeform 20">
              <a:extLst>
                <a:ext uri="{FF2B5EF4-FFF2-40B4-BE49-F238E27FC236}">
                  <a16:creationId xmlns:a16="http://schemas.microsoft.com/office/drawing/2014/main" id="{EFE86518-47EA-F44C-98AB-43907A059188}"/>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31" name="ZoneTexte 30">
            <a:extLst>
              <a:ext uri="{FF2B5EF4-FFF2-40B4-BE49-F238E27FC236}">
                <a16:creationId xmlns:a16="http://schemas.microsoft.com/office/drawing/2014/main" id="{E4C104EC-0117-9842-B0D3-C118BD247C77}"/>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32" name="ZoneTexte 31">
            <a:extLst>
              <a:ext uri="{FF2B5EF4-FFF2-40B4-BE49-F238E27FC236}">
                <a16:creationId xmlns:a16="http://schemas.microsoft.com/office/drawing/2014/main" id="{0105858A-ACC1-B149-A464-82837ABA05C8}"/>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33" name="ZoneTexte 32">
            <a:extLst>
              <a:ext uri="{FF2B5EF4-FFF2-40B4-BE49-F238E27FC236}">
                <a16:creationId xmlns:a16="http://schemas.microsoft.com/office/drawing/2014/main" id="{190AE845-3721-3B40-94FD-91AD37A2E2E1}"/>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223437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Deep NLP for user representation</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15" name="ZoneTexte 14">
            <a:extLst>
              <a:ext uri="{FF2B5EF4-FFF2-40B4-BE49-F238E27FC236}">
                <a16:creationId xmlns:a16="http://schemas.microsoft.com/office/drawing/2014/main" id="{B47FE62E-7DA6-894B-8494-DFB85DF75836}"/>
              </a:ext>
            </a:extLst>
          </p:cNvPr>
          <p:cNvSpPr txBox="1"/>
          <p:nvPr/>
        </p:nvSpPr>
        <p:spPr>
          <a:xfrm>
            <a:off x="614547" y="5455403"/>
            <a:ext cx="7914903" cy="1104603"/>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Refining user </a:t>
            </a:r>
            <a:r>
              <a:rPr lang="en-US" sz="2000" b="1" dirty="0"/>
              <a:t>representations</a:t>
            </a:r>
            <a:r>
              <a:rPr lang="en-US" sz="2000" dirty="0"/>
              <a:t> with user-generated </a:t>
            </a:r>
            <a:r>
              <a:rPr lang="en-US" sz="2000" b="1" dirty="0"/>
              <a:t>texts</a:t>
            </a:r>
            <a:r>
              <a:rPr lang="en-US" sz="2000" dirty="0"/>
              <a:t> for </a:t>
            </a:r>
            <a:r>
              <a:rPr lang="en-US" sz="2000" b="1" dirty="0"/>
              <a:t>explainable</a:t>
            </a:r>
            <a:r>
              <a:rPr lang="en-US" sz="2000" dirty="0"/>
              <a:t> predictions.</a:t>
            </a:r>
          </a:p>
        </p:txBody>
      </p:sp>
      <p:pic>
        <p:nvPicPr>
          <p:cNvPr id="19" name="Image 18" descr="Une image contenant texte, équipement électronique&#10;&#10;Description générée automatiquement">
            <a:extLst>
              <a:ext uri="{FF2B5EF4-FFF2-40B4-BE49-F238E27FC236}">
                <a16:creationId xmlns:a16="http://schemas.microsoft.com/office/drawing/2014/main" id="{7E33E57D-88DB-C64A-A2DA-50E9A065E27C}"/>
              </a:ext>
            </a:extLst>
          </p:cNvPr>
          <p:cNvPicPr>
            <a:picLocks noChangeAspect="1"/>
          </p:cNvPicPr>
          <p:nvPr/>
        </p:nvPicPr>
        <p:blipFill>
          <a:blip r:embed="rId3"/>
          <a:stretch>
            <a:fillRect/>
          </a:stretch>
        </p:blipFill>
        <p:spPr>
          <a:xfrm>
            <a:off x="689244" y="1214244"/>
            <a:ext cx="7765508" cy="4005133"/>
          </a:xfrm>
          <a:prstGeom prst="rect">
            <a:avLst/>
          </a:prstGeom>
        </p:spPr>
      </p:pic>
    </p:spTree>
    <p:extLst>
      <p:ext uri="{BB962C8B-B14F-4D97-AF65-F5344CB8AC3E}">
        <p14:creationId xmlns:p14="http://schemas.microsoft.com/office/powerpoint/2010/main" val="144829997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49</a:t>
            </a:fld>
            <a:endParaRPr lang="en-US"/>
          </a:p>
        </p:txBody>
      </p:sp>
      <p:sp>
        <p:nvSpPr>
          <p:cNvPr id="16" name="Espace réservé du contenu 3">
            <a:extLst>
              <a:ext uri="{FF2B5EF4-FFF2-40B4-BE49-F238E27FC236}">
                <a16:creationId xmlns:a16="http://schemas.microsoft.com/office/drawing/2014/main" id="{2D1B686D-433B-2C4E-A6C8-9FAC60C55A15}"/>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7" name="Espace réservé du contenu 3">
            <a:extLst>
              <a:ext uri="{FF2B5EF4-FFF2-40B4-BE49-F238E27FC236}">
                <a16:creationId xmlns:a16="http://schemas.microsoft.com/office/drawing/2014/main" id="{55E28D73-E1F3-1D48-AA59-31C2AD7772B8}"/>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20" name="Group 12">
            <a:extLst>
              <a:ext uri="{FF2B5EF4-FFF2-40B4-BE49-F238E27FC236}">
                <a16:creationId xmlns:a16="http://schemas.microsoft.com/office/drawing/2014/main" id="{E9B436D6-44A9-3243-B0F0-52A9247C539F}"/>
              </a:ext>
            </a:extLst>
          </p:cNvPr>
          <p:cNvGrpSpPr/>
          <p:nvPr/>
        </p:nvGrpSpPr>
        <p:grpSpPr>
          <a:xfrm rot="5400000">
            <a:off x="1583431" y="3632202"/>
            <a:ext cx="919269" cy="2231477"/>
            <a:chOff x="2524904" y="4510329"/>
            <a:chExt cx="1037808" cy="1130400"/>
          </a:xfrm>
        </p:grpSpPr>
        <p:sp>
          <p:nvSpPr>
            <p:cNvPr id="21" name="Freeform 16">
              <a:extLst>
                <a:ext uri="{FF2B5EF4-FFF2-40B4-BE49-F238E27FC236}">
                  <a16:creationId xmlns:a16="http://schemas.microsoft.com/office/drawing/2014/main" id="{0F713CB0-63FA-DC4B-BEAB-C906C3CCA3D2}"/>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2" name="Freeform 20">
              <a:extLst>
                <a:ext uri="{FF2B5EF4-FFF2-40B4-BE49-F238E27FC236}">
                  <a16:creationId xmlns:a16="http://schemas.microsoft.com/office/drawing/2014/main" id="{4D5B46FF-0C22-6B4E-9CAB-9BC2E97EA507}"/>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Espace réservé du contenu 3">
            <a:extLst>
              <a:ext uri="{FF2B5EF4-FFF2-40B4-BE49-F238E27FC236}">
                <a16:creationId xmlns:a16="http://schemas.microsoft.com/office/drawing/2014/main" id="{0B29B8B7-4F7C-C24F-B8E7-D81853659E89}"/>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sp>
        <p:nvSpPr>
          <p:cNvPr id="27" name="ZoneTexte 26">
            <a:extLst>
              <a:ext uri="{FF2B5EF4-FFF2-40B4-BE49-F238E27FC236}">
                <a16:creationId xmlns:a16="http://schemas.microsoft.com/office/drawing/2014/main" id="{9C010D45-072C-8E4F-8179-FE3F6D109D94}"/>
              </a:ext>
            </a:extLst>
          </p:cNvPr>
          <p:cNvSpPr txBox="1"/>
          <p:nvPr/>
        </p:nvSpPr>
        <p:spPr>
          <a:xfrm>
            <a:off x="4572000" y="2919448"/>
            <a:ext cx="4107047" cy="2431435"/>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p>
          <a:p>
            <a:pPr algn="ctr"/>
            <a:endParaRPr lang="en-US" dirty="0">
              <a:solidFill>
                <a:schemeClr val="accent1">
                  <a:lumMod val="75000"/>
                </a:schemeClr>
              </a:solidFill>
            </a:endParaRPr>
          </a:p>
          <a:p>
            <a:pPr marL="285750" indent="-285750">
              <a:buFont typeface="Arial" panose="020B0604020202020204" pitchFamily="34" charset="0"/>
              <a:buChar char="•"/>
            </a:pPr>
            <a:r>
              <a:rPr lang="en-US" sz="2200" dirty="0"/>
              <a:t>We need to better organize our data</a:t>
            </a:r>
          </a:p>
          <a:p>
            <a:endParaRPr lang="en-US" sz="2200" dirty="0"/>
          </a:p>
          <a:p>
            <a:pPr marL="285750" indent="-285750">
              <a:buFont typeface="Arial" panose="020B0604020202020204" pitchFamily="34" charset="0"/>
              <a:buChar char="•"/>
            </a:pPr>
            <a:r>
              <a:rPr lang="en-US" sz="2200" dirty="0"/>
              <a:t>Enforcing structure in the latent space will help us navigate it</a:t>
            </a:r>
          </a:p>
        </p:txBody>
      </p:sp>
      <p:cxnSp>
        <p:nvCxnSpPr>
          <p:cNvPr id="23" name="Connecteur droit avec flèche 22">
            <a:extLst>
              <a:ext uri="{FF2B5EF4-FFF2-40B4-BE49-F238E27FC236}">
                <a16:creationId xmlns:a16="http://schemas.microsoft.com/office/drawing/2014/main" id="{6D9B2323-5284-2448-B483-D2891964EDB1}"/>
              </a:ext>
            </a:extLst>
          </p:cNvPr>
          <p:cNvCxnSpPr>
            <a:cxnSpLocks/>
            <a:stCxn id="25" idx="2"/>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Espace réservé du contenu 3">
            <a:extLst>
              <a:ext uri="{FF2B5EF4-FFF2-40B4-BE49-F238E27FC236}">
                <a16:creationId xmlns:a16="http://schemas.microsoft.com/office/drawing/2014/main" id="{42391135-12A7-8446-B5D4-573EE147522E}"/>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28" name="Group 12">
            <a:extLst>
              <a:ext uri="{FF2B5EF4-FFF2-40B4-BE49-F238E27FC236}">
                <a16:creationId xmlns:a16="http://schemas.microsoft.com/office/drawing/2014/main" id="{053B5338-8FB6-3146-A5B8-F5F8F644E2F4}"/>
              </a:ext>
            </a:extLst>
          </p:cNvPr>
          <p:cNvGrpSpPr/>
          <p:nvPr/>
        </p:nvGrpSpPr>
        <p:grpSpPr>
          <a:xfrm>
            <a:off x="3171144" y="1185916"/>
            <a:ext cx="448992" cy="1291529"/>
            <a:chOff x="2524904" y="4510330"/>
            <a:chExt cx="1037808" cy="1130399"/>
          </a:xfrm>
        </p:grpSpPr>
        <p:sp>
          <p:nvSpPr>
            <p:cNvPr id="29" name="Freeform 16">
              <a:extLst>
                <a:ext uri="{FF2B5EF4-FFF2-40B4-BE49-F238E27FC236}">
                  <a16:creationId xmlns:a16="http://schemas.microsoft.com/office/drawing/2014/main" id="{C309A432-1EA7-2849-A569-E922716C897F}"/>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0" name="Freeform 20">
              <a:extLst>
                <a:ext uri="{FF2B5EF4-FFF2-40B4-BE49-F238E27FC236}">
                  <a16:creationId xmlns:a16="http://schemas.microsoft.com/office/drawing/2014/main" id="{EFE86518-47EA-F44C-98AB-43907A059188}"/>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31" name="ZoneTexte 30">
            <a:extLst>
              <a:ext uri="{FF2B5EF4-FFF2-40B4-BE49-F238E27FC236}">
                <a16:creationId xmlns:a16="http://schemas.microsoft.com/office/drawing/2014/main" id="{E4C104EC-0117-9842-B0D3-C118BD247C77}"/>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32" name="ZoneTexte 31">
            <a:extLst>
              <a:ext uri="{FF2B5EF4-FFF2-40B4-BE49-F238E27FC236}">
                <a16:creationId xmlns:a16="http://schemas.microsoft.com/office/drawing/2014/main" id="{0105858A-ACC1-B149-A464-82837ABA05C8}"/>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33" name="ZoneTexte 32">
            <a:extLst>
              <a:ext uri="{FF2B5EF4-FFF2-40B4-BE49-F238E27FC236}">
                <a16:creationId xmlns:a16="http://schemas.microsoft.com/office/drawing/2014/main" id="{190AE845-3721-3B40-94FD-91AD37A2E2E1}"/>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243532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101299" y="975801"/>
            <a:ext cx="5422900" cy="2882900"/>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50</a:t>
            </a:fld>
            <a:endParaRPr lang="en-US"/>
          </a:p>
        </p:txBody>
      </p:sp>
      <p:pic>
        <p:nvPicPr>
          <p:cNvPr id="12" name="Image 11">
            <a:extLst>
              <a:ext uri="{FF2B5EF4-FFF2-40B4-BE49-F238E27FC236}">
                <a16:creationId xmlns:a16="http://schemas.microsoft.com/office/drawing/2014/main" id="{2A372598-6B0B-5A4B-9F78-8BC815E75A10}"/>
              </a:ext>
            </a:extLst>
          </p:cNvPr>
          <p:cNvPicPr>
            <a:picLocks noChangeAspect="1"/>
          </p:cNvPicPr>
          <p:nvPr/>
        </p:nvPicPr>
        <p:blipFill>
          <a:blip r:embed="rId4"/>
          <a:stretch>
            <a:fillRect/>
          </a:stretch>
        </p:blipFill>
        <p:spPr>
          <a:xfrm>
            <a:off x="5825630" y="2385502"/>
            <a:ext cx="3197820" cy="2850938"/>
          </a:xfrm>
          <a:prstGeom prst="rect">
            <a:avLst/>
          </a:prstGeom>
        </p:spPr>
      </p:pic>
      <p:sp>
        <p:nvSpPr>
          <p:cNvPr id="6" name="ZoneTexte 5">
            <a:extLst>
              <a:ext uri="{FF2B5EF4-FFF2-40B4-BE49-F238E27FC236}">
                <a16:creationId xmlns:a16="http://schemas.microsoft.com/office/drawing/2014/main" id="{0D1BD53A-83EC-994A-A299-1A1602FC0FDA}"/>
              </a:ext>
            </a:extLst>
          </p:cNvPr>
          <p:cNvSpPr txBox="1"/>
          <p:nvPr/>
        </p:nvSpPr>
        <p:spPr>
          <a:xfrm>
            <a:off x="101299" y="4206663"/>
            <a:ext cx="5508804" cy="1931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p>
          <a:p>
            <a:pPr marL="285750" indent="-285750">
              <a:buFont typeface="Arial" panose="020B0604020202020204" pitchFamily="34" charset="0"/>
              <a:buChar char="•"/>
            </a:pPr>
            <a:r>
              <a:rPr lang="en-US" dirty="0">
                <a:solidFill>
                  <a:schemeClr val="tx2"/>
                </a:solidFill>
              </a:rPr>
              <a:t>Career progression varies from one industry to another</a:t>
            </a:r>
          </a:p>
          <a:p>
            <a:pPr marL="285750" indent="-285750">
              <a:buFont typeface="Arial" panose="020B0604020202020204" pitchFamily="34" charset="0"/>
              <a:buChar char="•"/>
            </a:pPr>
            <a:r>
              <a:rPr lang="en-US" dirty="0">
                <a:solidFill>
                  <a:schemeClr val="tx2"/>
                </a:solidFill>
              </a:rPr>
              <a:t>Enforcing this separation will improve the latent space quality</a:t>
            </a:r>
          </a:p>
          <a:p>
            <a:pPr marL="285750" indent="-285750">
              <a:buFont typeface="Arial" panose="020B0604020202020204" pitchFamily="34" charset="0"/>
              <a:buChar char="•"/>
            </a:pPr>
            <a:r>
              <a:rPr lang="en-US" dirty="0">
                <a:solidFill>
                  <a:schemeClr val="tx2"/>
                </a:solidFill>
              </a:rPr>
              <a:t>It will ease the learning of users’ trajectories</a:t>
            </a:r>
          </a:p>
        </p:txBody>
      </p:sp>
    </p:spTree>
    <p:extLst>
      <p:ext uri="{BB962C8B-B14F-4D97-AF65-F5344CB8AC3E}">
        <p14:creationId xmlns:p14="http://schemas.microsoft.com/office/powerpoint/2010/main" val="6334423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p:txBody>
          <a:bodyPr>
            <a:normAutofit/>
          </a:bodyPr>
          <a:lstStyle/>
          <a:p>
            <a:pPr>
              <a:lnSpc>
                <a:spcPct val="200000"/>
              </a:lnSpc>
            </a:pPr>
            <a:r>
              <a:rPr lang="en-US" sz="2400" dirty="0"/>
              <a:t>Noisy and unstructured data</a:t>
            </a:r>
          </a:p>
          <a:p>
            <a:pPr>
              <a:lnSpc>
                <a:spcPct val="200000"/>
              </a:lnSpc>
            </a:pPr>
            <a:r>
              <a:rPr lang="en-US" sz="2400" dirty="0"/>
              <a:t>L</a:t>
            </a:r>
            <a:r>
              <a:rPr lang="fr-FR" sz="2400" dirty="0" err="1"/>
              <a:t>ack</a:t>
            </a:r>
            <a:r>
              <a:rPr lang="fr-FR" sz="2400" dirty="0"/>
              <a:t> of direct supervision on </a:t>
            </a:r>
            <a:r>
              <a:rPr lang="fr-FR" sz="2400" dirty="0" err="1"/>
              <a:t>experience</a:t>
            </a:r>
            <a:endParaRPr lang="en-US" sz="2400" dirty="0"/>
          </a:p>
          <a:p>
            <a:pPr>
              <a:lnSpc>
                <a:spcPct val="200000"/>
              </a:lnSpc>
            </a:pPr>
            <a:r>
              <a:rPr lang="en-US" sz="2400" dirty="0"/>
              <a:t>Insufficient data</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51</a:t>
            </a:fld>
            <a:endParaRPr lang="en-US"/>
          </a:p>
        </p:txBody>
      </p:sp>
      <p:sp>
        <p:nvSpPr>
          <p:cNvPr id="2" name="ZoneTexte 1">
            <a:extLst>
              <a:ext uri="{FF2B5EF4-FFF2-40B4-BE49-F238E27FC236}">
                <a16:creationId xmlns:a16="http://schemas.microsoft.com/office/drawing/2014/main" id="{4228B192-3EC7-784E-BB8B-6245E93C0C9F}"/>
              </a:ext>
            </a:extLst>
          </p:cNvPr>
          <p:cNvSpPr txBox="1"/>
          <p:nvPr/>
        </p:nvSpPr>
        <p:spPr>
          <a:xfrm>
            <a:off x="1534332" y="6493790"/>
            <a:ext cx="1747851" cy="369332"/>
          </a:xfrm>
          <a:prstGeom prst="rect">
            <a:avLst/>
          </a:prstGeom>
          <a:noFill/>
        </p:spPr>
        <p:txBody>
          <a:bodyPr wrap="none" rtlCol="0">
            <a:spAutoFit/>
          </a:bodyPr>
          <a:lstStyle/>
          <a:p>
            <a:r>
              <a:rPr lang="en-US" dirty="0" err="1">
                <a:solidFill>
                  <a:srgbClr val="FF0000"/>
                </a:solidFill>
              </a:rPr>
              <a:t>Parler</a:t>
            </a:r>
            <a:r>
              <a:rPr lang="en-US" dirty="0">
                <a:solidFill>
                  <a:srgbClr val="FF0000"/>
                </a:solidFill>
              </a:rPr>
              <a:t> </a:t>
            </a:r>
            <a:r>
              <a:rPr lang="en-US" dirty="0" err="1">
                <a:solidFill>
                  <a:srgbClr val="FF0000"/>
                </a:solidFill>
              </a:rPr>
              <a:t>métriques</a:t>
            </a:r>
            <a:endParaRPr lang="en-US" dirty="0">
              <a:solidFill>
                <a:srgbClr val="FF0000"/>
              </a:solidFill>
            </a:endParaRPr>
          </a:p>
        </p:txBody>
      </p:sp>
    </p:spTree>
    <p:extLst>
      <p:ext uri="{BB962C8B-B14F-4D97-AF65-F5344CB8AC3E}">
        <p14:creationId xmlns:p14="http://schemas.microsoft.com/office/powerpoint/2010/main" val="980101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52</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53</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28825"/>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A refined, explainable user representation</a:t>
            </a:r>
          </a:p>
          <a:p>
            <a:pPr marL="285750" indent="-285750">
              <a:lnSpc>
                <a:spcPct val="200000"/>
              </a:lnSpc>
              <a:buFont typeface="Police système Courant"/>
              <a:buChar char="→"/>
            </a:pPr>
            <a:r>
              <a:rPr lang="en-US" sz="2200" dirty="0">
                <a:solidFill>
                  <a:schemeClr val="tx2"/>
                </a:solidFill>
              </a:rPr>
              <a:t>An NLP-based user representation framework</a:t>
            </a:r>
          </a:p>
          <a:p>
            <a:pPr marL="285750" indent="-285750">
              <a:lnSpc>
                <a:spcPct val="200000"/>
              </a:lnSpc>
              <a:buFont typeface="Police système Courant"/>
              <a:buChar char="→"/>
            </a:pPr>
            <a:r>
              <a:rPr lang="en-US" sz="2200" dirty="0">
                <a:solidFill>
                  <a:schemeClr val="tx2"/>
                </a:solidFill>
              </a:rPr>
              <a:t>A new application domain: Human Resources</a:t>
            </a:r>
          </a:p>
        </p:txBody>
      </p:sp>
      <p:sp>
        <p:nvSpPr>
          <p:cNvPr id="6" name="ZoneTexte 5">
            <a:extLst>
              <a:ext uri="{FF2B5EF4-FFF2-40B4-BE49-F238E27FC236}">
                <a16:creationId xmlns:a16="http://schemas.microsoft.com/office/drawing/2014/main" id="{49D32109-9D31-EC47-AA03-8FD502660800}"/>
              </a:ext>
            </a:extLst>
          </p:cNvPr>
          <p:cNvSpPr txBox="1"/>
          <p:nvPr/>
        </p:nvSpPr>
        <p:spPr>
          <a:xfrm>
            <a:off x="2588217" y="2402237"/>
            <a:ext cx="3789564" cy="369332"/>
          </a:xfrm>
          <a:prstGeom prst="rect">
            <a:avLst/>
          </a:prstGeom>
          <a:noFill/>
        </p:spPr>
        <p:txBody>
          <a:bodyPr wrap="none" rtlCol="0">
            <a:spAutoFit/>
          </a:bodyPr>
          <a:lstStyle/>
          <a:p>
            <a:r>
              <a:rPr lang="en-US" dirty="0">
                <a:solidFill>
                  <a:srgbClr val="C00000"/>
                </a:solidFill>
              </a:rPr>
              <a:t>TODO Grosse </a:t>
            </a:r>
            <a:r>
              <a:rPr lang="en-US" dirty="0" err="1">
                <a:solidFill>
                  <a:srgbClr val="C00000"/>
                </a:solidFill>
              </a:rPr>
              <a:t>prise</a:t>
            </a:r>
            <a:r>
              <a:rPr lang="en-US" dirty="0">
                <a:solidFill>
                  <a:srgbClr val="C00000"/>
                </a:solidFill>
              </a:rPr>
              <a:t> de </a:t>
            </a:r>
            <a:r>
              <a:rPr lang="en-US" dirty="0" err="1">
                <a:solidFill>
                  <a:srgbClr val="C00000"/>
                </a:solidFill>
              </a:rPr>
              <a:t>recul</a:t>
            </a:r>
            <a:r>
              <a:rPr lang="en-US" dirty="0">
                <a:solidFill>
                  <a:srgbClr val="C00000"/>
                </a:solidFill>
              </a:rPr>
              <a:t> </a:t>
            </a:r>
            <a:r>
              <a:rPr lang="en-US" dirty="0" err="1">
                <a:solidFill>
                  <a:srgbClr val="C00000"/>
                </a:solidFill>
              </a:rPr>
              <a:t>nécéssaire</a:t>
            </a:r>
            <a:endParaRPr lang="en-US" dirty="0">
              <a:solidFill>
                <a:srgbClr val="C00000"/>
              </a:solidFill>
            </a:endParaRP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54</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a:t>Update existing models with newer architectures</a:t>
            </a:r>
          </a:p>
          <a:p>
            <a:pPr>
              <a:lnSpc>
                <a:spcPct val="200000"/>
              </a:lnSpc>
              <a:buFont typeface="Police système Courant"/>
              <a:buChar char="→"/>
            </a:pPr>
            <a:r>
              <a:rPr lang="en-US"/>
              <a:t>Diversify training objectives</a:t>
            </a:r>
          </a:p>
          <a:p>
            <a:pPr>
              <a:lnSpc>
                <a:spcPct val="200000"/>
              </a:lnSpc>
              <a:buFont typeface="Police système Courant"/>
              <a:buChar char="→"/>
            </a:pPr>
            <a:r>
              <a:rPr lang="en-US"/>
              <a:t>User Dynamic Modeling</a:t>
            </a:r>
          </a:p>
          <a:p>
            <a:pPr>
              <a:lnSpc>
                <a:spcPct val="200000"/>
              </a:lnSpc>
              <a:buFont typeface="Police système Courant"/>
              <a:buChar char="→"/>
            </a:pPr>
            <a:r>
              <a:rPr lang="en-US"/>
              <a:t>New applications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dirty="0"/>
              <a:t>Perspectives</a:t>
            </a:r>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fr-FR" smtClean="0"/>
              <a:pPr/>
              <a:t>55</a:t>
            </a:fld>
            <a:endParaRPr lang="fr-FR" dirty="0"/>
          </a:p>
        </p:txBody>
      </p:sp>
      <p:sp>
        <p:nvSpPr>
          <p:cNvPr id="10" name="Espace réservé du contenu 9">
            <a:extLst>
              <a:ext uri="{FF2B5EF4-FFF2-40B4-BE49-F238E27FC236}">
                <a16:creationId xmlns:a16="http://schemas.microsoft.com/office/drawing/2014/main" id="{2A75CD12-EEAA-BB44-A510-38CB2A9FC4A0}"/>
              </a:ext>
            </a:extLst>
          </p:cNvPr>
          <p:cNvSpPr>
            <a:spLocks noGrp="1"/>
          </p:cNvSpPr>
          <p:nvPr>
            <p:ph idx="1"/>
          </p:nvPr>
        </p:nvSpPr>
        <p:spPr/>
        <p:txBody>
          <a:bodyPr/>
          <a:lstStyle/>
          <a:p>
            <a:endParaRPr lang="fr-FR" dirty="0"/>
          </a:p>
        </p:txBody>
      </p:sp>
      <p:sp>
        <p:nvSpPr>
          <p:cNvPr id="3" name="Rectangle 2">
            <a:extLst>
              <a:ext uri="{FF2B5EF4-FFF2-40B4-BE49-F238E27FC236}">
                <a16:creationId xmlns:a16="http://schemas.microsoft.com/office/drawing/2014/main" id="{8DDC7EC0-707E-C241-ADCA-0EA964CE9CD0}"/>
              </a:ext>
            </a:extLst>
          </p:cNvPr>
          <p:cNvSpPr/>
          <p:nvPr/>
        </p:nvSpPr>
        <p:spPr>
          <a:xfrm>
            <a:off x="2286000" y="3105835"/>
            <a:ext cx="4572000" cy="646331"/>
          </a:xfrm>
          <a:prstGeom prst="rect">
            <a:avLst/>
          </a:prstGeom>
        </p:spPr>
        <p:txBody>
          <a:bodyPr>
            <a:spAutoFit/>
          </a:bodyPr>
          <a:lstStyle/>
          <a:p>
            <a:r>
              <a:rPr lang="fr-FR" dirty="0">
                <a:solidFill>
                  <a:srgbClr val="C00000"/>
                </a:solidFill>
              </a:rPr>
              <a:t>TODO : illustration des phrases générées avec un transformer</a:t>
            </a:r>
          </a:p>
        </p:txBody>
      </p:sp>
    </p:spTree>
    <p:extLst>
      <p:ext uri="{BB962C8B-B14F-4D97-AF65-F5344CB8AC3E}">
        <p14:creationId xmlns:p14="http://schemas.microsoft.com/office/powerpoint/2010/main" val="4267421225"/>
      </p:ext>
    </p:extLst>
  </p:cSld>
  <p:clrMapOvr>
    <a:masterClrMapping/>
  </p:clrMapOvr>
  <mc:AlternateContent xmlns:mc="http://schemas.openxmlformats.org/markup-compatibility/2006" xmlns:p14="http://schemas.microsoft.com/office/powerpoint/2010/main">
    <mc:Choice Requires="p14">
      <p:transition p14:dur="300" advTm="94616">
        <p:fade/>
      </p:transition>
    </mc:Choice>
    <mc:Fallback xmlns="">
      <p:transition advTm="94616">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en-US" sz="1500" dirty="0"/>
              <a:t>RNN &amp; </a:t>
            </a:r>
            <a:r>
              <a:rPr lang="en-US" sz="1500" dirty="0" err="1"/>
              <a:t>modèle</a:t>
            </a:r>
            <a:r>
              <a:rPr lang="en-US" sz="1500" dirty="0"/>
              <a:t> </a:t>
            </a:r>
            <a:r>
              <a:rPr lang="en-US" sz="1500" dirty="0" err="1"/>
              <a:t>d’attention</a:t>
            </a:r>
            <a:r>
              <a:rPr lang="en-US" sz="1500" dirty="0"/>
              <a:t> pour </a:t>
            </a:r>
            <a:r>
              <a:rPr lang="en-US" sz="1500" dirty="0" err="1"/>
              <a:t>l’apprentissage</a:t>
            </a:r>
            <a:r>
              <a:rPr lang="en-US" sz="1500" dirty="0"/>
              <a:t> de </a:t>
            </a:r>
            <a:r>
              <a:rPr lang="en-US" sz="1500" dirty="0" err="1"/>
              <a:t>profils</a:t>
            </a:r>
            <a:r>
              <a:rPr lang="en-US" sz="1500" dirty="0"/>
              <a:t> </a:t>
            </a:r>
            <a:r>
              <a:rPr lang="en-US" sz="1500" dirty="0" err="1"/>
              <a:t>textuels</a:t>
            </a:r>
            <a:r>
              <a:rPr lang="en-US" sz="1500" dirty="0"/>
              <a:t> </a:t>
            </a:r>
            <a:r>
              <a:rPr lang="en-US" sz="1500" dirty="0" err="1"/>
              <a:t>personnalisés</a:t>
            </a:r>
            <a:r>
              <a:rPr lang="en-US" sz="1500" dirty="0"/>
              <a:t>.</a:t>
            </a:r>
            <a:br>
              <a:rPr lang="en-US" sz="1500" dirty="0"/>
            </a:br>
            <a:r>
              <a:rPr lang="en-US" sz="1500" dirty="0">
                <a:solidFill>
                  <a:schemeClr val="tx1">
                    <a:lumMod val="65000"/>
                    <a:lumOff val="35000"/>
                  </a:schemeClr>
                </a:solidFill>
              </a:rPr>
              <a:t>C.-E. Dias, 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References</a:t>
            </a:r>
            <a:br>
              <a:rPr lang="en-US" dirty="0"/>
            </a:br>
            <a:br>
              <a:rPr lang="en-US" sz="500" dirty="0"/>
            </a:br>
            <a:r>
              <a:rPr lang="en-US" dirty="0"/>
              <a:t>⠐</a:t>
            </a:r>
            <a:br>
              <a:rPr lang="en-US" dirty="0"/>
            </a:br>
            <a:r>
              <a:rPr lang="en-US" dirty="0"/>
              <a:t>Appendix</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57</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E5DA6B-73E6-D34D-A653-9993B905B358}"/>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410A430D-FBFA-AE40-A6B5-01B854E61196}"/>
              </a:ext>
            </a:extLst>
          </p:cNvPr>
          <p:cNvSpPr>
            <a:spLocks noGrp="1"/>
          </p:cNvSpPr>
          <p:nvPr>
            <p:ph type="sldNum" sz="quarter" idx="12"/>
          </p:nvPr>
        </p:nvSpPr>
        <p:spPr/>
        <p:txBody>
          <a:bodyPr/>
          <a:lstStyle/>
          <a:p>
            <a:fld id="{30CCB0C1-2DF4-8B4C-AC0E-201D3DFFEAFD}" type="slidenum">
              <a:rPr lang="fr-FR" smtClean="0"/>
              <a:pPr/>
              <a:t>58</a:t>
            </a:fld>
            <a:endParaRPr lang="fr-FR"/>
          </a:p>
        </p:txBody>
      </p:sp>
      <p:sp>
        <p:nvSpPr>
          <p:cNvPr id="6" name="Espace réservé du contenu 5">
            <a:extLst>
              <a:ext uri="{FF2B5EF4-FFF2-40B4-BE49-F238E27FC236}">
                <a16:creationId xmlns:a16="http://schemas.microsoft.com/office/drawing/2014/main" id="{A1D9E1DF-61E6-AF4B-A775-41E7EC1C186E}"/>
              </a:ext>
            </a:extLst>
          </p:cNvPr>
          <p:cNvSpPr>
            <a:spLocks noGrp="1"/>
          </p:cNvSpPr>
          <p:nvPr>
            <p:ph idx="1"/>
          </p:nvPr>
        </p:nvSpPr>
        <p:spPr/>
        <p:txBody>
          <a:bodyPr>
            <a:normAutofit/>
          </a:bodyPr>
          <a:lstStyle/>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and Dan </a:t>
            </a:r>
            <a:r>
              <a:rPr lang="fr-FR" sz="1800" dirty="0" err="1">
                <a:solidFill>
                  <a:schemeClr val="tx1"/>
                </a:solidFill>
              </a:rPr>
              <a:t>Jurafsky</a:t>
            </a:r>
            <a:r>
              <a:rPr lang="fr-FR" sz="1800" dirty="0">
                <a:solidFill>
                  <a:schemeClr val="tx1"/>
                </a:solidFill>
              </a:rPr>
              <a:t> « Learning Attitudes and </a:t>
            </a:r>
            <a:r>
              <a:rPr lang="fr-FR" sz="1800" dirty="0" err="1">
                <a:solidFill>
                  <a:schemeClr val="tx1"/>
                </a:solidFill>
              </a:rPr>
              <a:t>Attributes</a:t>
            </a:r>
            <a:r>
              <a:rPr lang="fr-FR" sz="1800" dirty="0">
                <a:solidFill>
                  <a:schemeClr val="tx1"/>
                </a:solidFill>
              </a:rPr>
              <a:t> </a:t>
            </a:r>
            <a:r>
              <a:rPr lang="fr-FR" sz="1800" dirty="0" err="1">
                <a:solidFill>
                  <a:schemeClr val="tx1"/>
                </a:solidFill>
              </a:rPr>
              <a:t>from</a:t>
            </a:r>
            <a:r>
              <a:rPr lang="fr-FR" sz="1800" dirty="0">
                <a:solidFill>
                  <a:schemeClr val="tx1"/>
                </a:solidFill>
              </a:rPr>
              <a:t> Multi-Aspect </a:t>
            </a:r>
            <a:r>
              <a:rPr lang="fr-FR" sz="1800" dirty="0" err="1">
                <a:solidFill>
                  <a:schemeClr val="tx1"/>
                </a:solidFill>
              </a:rPr>
              <a:t>Reviews</a:t>
            </a:r>
            <a:r>
              <a:rPr lang="fr-FR" sz="1800" dirty="0">
                <a:solidFill>
                  <a:schemeClr val="tx1"/>
                </a:solidFill>
              </a:rPr>
              <a:t> » (2012). 2012 IEEE 12th International </a:t>
            </a:r>
            <a:r>
              <a:rPr lang="fr-FR" sz="1800" dirty="0" err="1">
                <a:solidFill>
                  <a:schemeClr val="tx1"/>
                </a:solidFill>
              </a:rPr>
              <a:t>Conference</a:t>
            </a:r>
            <a:r>
              <a:rPr lang="fr-FR" sz="1800" dirty="0">
                <a:solidFill>
                  <a:schemeClr val="tx1"/>
                </a:solidFill>
              </a:rPr>
              <a:t> on Data Mining: 1020-1025.</a:t>
            </a:r>
          </a:p>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(2013). « </a:t>
            </a:r>
            <a:r>
              <a:rPr lang="fr-FR" sz="1800" dirty="0" err="1">
                <a:solidFill>
                  <a:schemeClr val="tx1"/>
                </a:solidFill>
              </a:rPr>
              <a:t>Hidden</a:t>
            </a:r>
            <a:r>
              <a:rPr lang="fr-FR" sz="1800" dirty="0">
                <a:solidFill>
                  <a:schemeClr val="tx1"/>
                </a:solidFill>
              </a:rPr>
              <a:t> </a:t>
            </a:r>
            <a:r>
              <a:rPr lang="fr-FR" sz="1800" dirty="0" err="1">
                <a:solidFill>
                  <a:schemeClr val="tx1"/>
                </a:solidFill>
              </a:rPr>
              <a:t>factors</a:t>
            </a:r>
            <a:r>
              <a:rPr lang="fr-FR" sz="1800" dirty="0">
                <a:solidFill>
                  <a:schemeClr val="tx1"/>
                </a:solidFill>
              </a:rPr>
              <a:t> and </a:t>
            </a:r>
            <a:r>
              <a:rPr lang="fr-FR" sz="1800" dirty="0" err="1">
                <a:solidFill>
                  <a:schemeClr val="tx1"/>
                </a:solidFill>
              </a:rPr>
              <a:t>hidden</a:t>
            </a:r>
            <a:r>
              <a:rPr lang="fr-FR" sz="1800" dirty="0">
                <a:solidFill>
                  <a:schemeClr val="tx1"/>
                </a:solidFill>
              </a:rPr>
              <a:t> topics: </a:t>
            </a:r>
            <a:r>
              <a:rPr lang="fr-FR" sz="1800" dirty="0" err="1">
                <a:solidFill>
                  <a:schemeClr val="tx1"/>
                </a:solidFill>
              </a:rPr>
              <a:t>understanding</a:t>
            </a:r>
            <a:r>
              <a:rPr lang="fr-FR" sz="1800" dirty="0">
                <a:solidFill>
                  <a:schemeClr val="tx1"/>
                </a:solidFill>
              </a:rPr>
              <a:t> rating dimensions </a:t>
            </a:r>
            <a:r>
              <a:rPr lang="fr-FR" sz="1800" dirty="0" err="1">
                <a:solidFill>
                  <a:schemeClr val="tx1"/>
                </a:solidFill>
              </a:rPr>
              <a:t>with</a:t>
            </a:r>
            <a:r>
              <a:rPr lang="fr-FR" sz="1800" dirty="0">
                <a:solidFill>
                  <a:schemeClr val="tx1"/>
                </a:solidFill>
              </a:rPr>
              <a:t> </a:t>
            </a:r>
            <a:r>
              <a:rPr lang="fr-FR" sz="1800" dirty="0" err="1">
                <a:solidFill>
                  <a:schemeClr val="tx1"/>
                </a:solidFill>
              </a:rPr>
              <a:t>review</a:t>
            </a:r>
            <a:r>
              <a:rPr lang="fr-FR" sz="1800" dirty="0">
                <a:solidFill>
                  <a:schemeClr val="tx1"/>
                </a:solidFill>
              </a:rPr>
              <a:t> </a:t>
            </a:r>
            <a:r>
              <a:rPr lang="fr-FR" sz="1800" dirty="0" err="1">
                <a:solidFill>
                  <a:schemeClr val="tx1"/>
                </a:solidFill>
              </a:rPr>
              <a:t>text</a:t>
            </a:r>
            <a:r>
              <a:rPr lang="fr-FR" sz="1800" dirty="0">
                <a:solidFill>
                  <a:schemeClr val="tx1"/>
                </a:solidFill>
              </a:rPr>
              <a:t> ». In: </a:t>
            </a:r>
            <a:r>
              <a:rPr lang="fr-FR" sz="1800" dirty="0" err="1">
                <a:solidFill>
                  <a:schemeClr val="tx1"/>
                </a:solidFill>
              </a:rPr>
              <a:t>Proceedings</a:t>
            </a:r>
            <a:r>
              <a:rPr lang="fr-FR" sz="1800" dirty="0">
                <a:solidFill>
                  <a:schemeClr val="tx1"/>
                </a:solidFill>
              </a:rPr>
              <a:t> of the 7th ACM </a:t>
            </a:r>
            <a:r>
              <a:rPr lang="fr-FR" sz="1800" dirty="0" err="1">
                <a:solidFill>
                  <a:schemeClr val="tx1"/>
                </a:solidFill>
              </a:rPr>
              <a:t>conference</a:t>
            </a:r>
            <a:r>
              <a:rPr lang="fr-FR" sz="1800" dirty="0">
                <a:solidFill>
                  <a:schemeClr val="tx1"/>
                </a:solidFill>
              </a:rPr>
              <a:t> on </a:t>
            </a:r>
            <a:r>
              <a:rPr lang="fr-FR" sz="1800" dirty="0" err="1">
                <a:solidFill>
                  <a:schemeClr val="tx1"/>
                </a:solidFill>
              </a:rPr>
              <a:t>Recommender</a:t>
            </a:r>
            <a:r>
              <a:rPr lang="fr-FR" sz="1800" dirty="0">
                <a:solidFill>
                  <a:schemeClr val="tx1"/>
                </a:solidFill>
              </a:rPr>
              <a:t> </a:t>
            </a:r>
            <a:r>
              <a:rPr lang="fr-FR" sz="1800" dirty="0" err="1">
                <a:solidFill>
                  <a:schemeClr val="tx1"/>
                </a:solidFill>
              </a:rPr>
              <a:t>systems</a:t>
            </a:r>
            <a:r>
              <a:rPr lang="fr-FR" sz="1800" dirty="0">
                <a:solidFill>
                  <a:schemeClr val="tx1"/>
                </a:solidFill>
              </a:rPr>
              <a:t>. ACM, pp. 165–172 </a:t>
            </a:r>
          </a:p>
          <a:p>
            <a:pPr marL="342900" indent="-342900">
              <a:buFont typeface="+mj-lt"/>
              <a:buAutoNum type="arabicPeriod"/>
            </a:pPr>
            <a:r>
              <a:rPr lang="fr-FR" sz="1800" dirty="0" err="1">
                <a:solidFill>
                  <a:schemeClr val="tx1"/>
                </a:solidFill>
              </a:rPr>
              <a:t>Bojanowski</a:t>
            </a:r>
            <a:r>
              <a:rPr lang="fr-FR" sz="1800" dirty="0">
                <a:solidFill>
                  <a:schemeClr val="tx1"/>
                </a:solidFill>
              </a:rPr>
              <a:t>, Piotr, Edouard Grave, Armand </a:t>
            </a:r>
            <a:r>
              <a:rPr lang="fr-FR" sz="1800" dirty="0" err="1">
                <a:solidFill>
                  <a:schemeClr val="tx1"/>
                </a:solidFill>
              </a:rPr>
              <a:t>Joulin</a:t>
            </a:r>
            <a:r>
              <a:rPr lang="fr-FR" sz="1800" dirty="0">
                <a:solidFill>
                  <a:schemeClr val="tx1"/>
                </a:solidFill>
              </a:rPr>
              <a:t>, and Tomas </a:t>
            </a:r>
            <a:r>
              <a:rPr lang="fr-FR" sz="1800" dirty="0" err="1">
                <a:solidFill>
                  <a:schemeClr val="tx1"/>
                </a:solidFill>
              </a:rPr>
              <a:t>Mikolov</a:t>
            </a:r>
            <a:r>
              <a:rPr lang="fr-FR" sz="1800" dirty="0">
                <a:solidFill>
                  <a:schemeClr val="tx1"/>
                </a:solidFill>
              </a:rPr>
              <a:t> (2016). « </a:t>
            </a:r>
            <a:r>
              <a:rPr lang="fr-FR" sz="1800" dirty="0" err="1">
                <a:solidFill>
                  <a:schemeClr val="tx1"/>
                </a:solidFill>
              </a:rPr>
              <a:t>Enriching</a:t>
            </a:r>
            <a:r>
              <a:rPr lang="fr-FR" sz="1800" dirty="0">
                <a:solidFill>
                  <a:schemeClr val="tx1"/>
                </a:solidFill>
              </a:rPr>
              <a:t> Word </a:t>
            </a:r>
            <a:r>
              <a:rPr lang="fr-FR" sz="1800" dirty="0" err="1">
                <a:solidFill>
                  <a:schemeClr val="tx1"/>
                </a:solidFill>
              </a:rPr>
              <a:t>Vectors</a:t>
            </a:r>
            <a:r>
              <a:rPr lang="fr-FR" sz="1800" dirty="0">
                <a:solidFill>
                  <a:schemeClr val="tx1"/>
                </a:solidFill>
              </a:rPr>
              <a:t> </a:t>
            </a:r>
            <a:r>
              <a:rPr lang="fr-FR" sz="1800" dirty="0" err="1">
                <a:solidFill>
                  <a:schemeClr val="tx1"/>
                </a:solidFill>
              </a:rPr>
              <a:t>with</a:t>
            </a:r>
            <a:r>
              <a:rPr lang="fr-FR" sz="1800" dirty="0">
                <a:solidFill>
                  <a:schemeClr val="tx1"/>
                </a:solidFill>
              </a:rPr>
              <a:t> </a:t>
            </a:r>
            <a:r>
              <a:rPr lang="fr-FR" sz="1800" dirty="0" err="1">
                <a:solidFill>
                  <a:schemeClr val="tx1"/>
                </a:solidFill>
              </a:rPr>
              <a:t>Subword</a:t>
            </a:r>
            <a:r>
              <a:rPr lang="fr-FR" sz="1800" dirty="0">
                <a:solidFill>
                  <a:schemeClr val="tx1"/>
                </a:solidFill>
              </a:rPr>
              <a:t> Information ». In: Transactions of </a:t>
            </a:r>
            <a:r>
              <a:rPr lang="fr-FR" sz="1800" dirty="0" err="1">
                <a:solidFill>
                  <a:schemeClr val="tx1"/>
                </a:solidFill>
              </a:rPr>
              <a:t>theAssociation</a:t>
            </a:r>
            <a:r>
              <a:rPr lang="fr-FR" sz="1800" dirty="0">
                <a:solidFill>
                  <a:schemeClr val="tx1"/>
                </a:solidFill>
              </a:rPr>
              <a:t> for </a:t>
            </a:r>
            <a:r>
              <a:rPr lang="fr-FR" sz="1800" dirty="0" err="1">
                <a:solidFill>
                  <a:schemeClr val="tx1"/>
                </a:solidFill>
              </a:rPr>
              <a:t>Computational</a:t>
            </a:r>
            <a:r>
              <a:rPr lang="fr-FR" sz="1800" dirty="0">
                <a:solidFill>
                  <a:schemeClr val="tx1"/>
                </a:solidFill>
              </a:rPr>
              <a:t> </a:t>
            </a:r>
            <a:r>
              <a:rPr lang="fr-FR" sz="1800" dirty="0" err="1">
                <a:solidFill>
                  <a:schemeClr val="tx1"/>
                </a:solidFill>
              </a:rPr>
              <a:t>Linguistics</a:t>
            </a:r>
            <a:r>
              <a:rPr lang="fr-FR" sz="1800" dirty="0">
                <a:solidFill>
                  <a:schemeClr val="tx1"/>
                </a:solidFill>
              </a:rPr>
              <a:t>.</a:t>
            </a:r>
          </a:p>
        </p:txBody>
      </p:sp>
    </p:spTree>
    <p:extLst>
      <p:ext uri="{BB962C8B-B14F-4D97-AF65-F5344CB8AC3E}">
        <p14:creationId xmlns:p14="http://schemas.microsoft.com/office/powerpoint/2010/main" val="1545443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7535" cy="369332"/>
          </a:xfrm>
          <a:prstGeom prst="rect">
            <a:avLst/>
          </a:prstGeom>
          <a:noFill/>
        </p:spPr>
        <p:txBody>
          <a:bodyPr wrap="none" rtlCol="0">
            <a:spAutoFit/>
          </a:bodyPr>
          <a:lstStyle/>
          <a:p>
            <a:r>
              <a:rPr lang="en-US" i="1" dirty="0">
                <a:solidFill>
                  <a:schemeClr val="tx1">
                    <a:lumMod val="75000"/>
                    <a:lumOff val="25000"/>
                  </a:schemeClr>
                </a:solidFill>
              </a:rPr>
              <a:t>[1] J. McAuley et al., 2012,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59</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60</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55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61</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62</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63</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Job rewriting architecture</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64</a:t>
            </a:fld>
            <a:endParaRPr lang="fr-FR" dirty="0"/>
          </a:p>
        </p:txBody>
      </p:sp>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pic>
        <p:nvPicPr>
          <p:cNvPr id="7" name="Espace réservé du contenu 4">
            <a:extLst>
              <a:ext uri="{FF2B5EF4-FFF2-40B4-BE49-F238E27FC236}">
                <a16:creationId xmlns:a16="http://schemas.microsoft.com/office/drawing/2014/main" id="{88EEE077-FA35-3A4B-A1DB-C3FC9AC69252}"/>
              </a:ext>
            </a:extLst>
          </p:cNvPr>
          <p:cNvPicPr>
            <a:picLocks noGrp="1" noChangeAspect="1"/>
          </p:cNvPicPr>
          <p:nvPr>
            <p:ph idx="1"/>
          </p:nvPr>
        </p:nvPicPr>
        <p:blipFill>
          <a:blip r:embed="rId2"/>
          <a:stretch>
            <a:fillRect/>
          </a:stretch>
        </p:blipFill>
        <p:spPr>
          <a:xfrm>
            <a:off x="1405263" y="1176338"/>
            <a:ext cx="6333474" cy="5068887"/>
          </a:xfrm>
        </p:spPr>
      </p:pic>
    </p:spTree>
    <p:extLst>
      <p:ext uri="{BB962C8B-B14F-4D97-AF65-F5344CB8AC3E}">
        <p14:creationId xmlns:p14="http://schemas.microsoft.com/office/powerpoint/2010/main" val="14869312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65</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rgbClr val="FF0000"/>
                </a:solidFill>
              </a:rPr>
              <a:t>[1]</a:t>
            </a:r>
            <a:r>
              <a:rPr lang="fr-FR" i="1" dirty="0">
                <a:solidFill>
                  <a:srgbClr val="FF0000"/>
                </a:solidFill>
              </a:rPr>
              <a:t> R. </a:t>
            </a:r>
            <a:r>
              <a:rPr lang="fr-FR" i="1" dirty="0" err="1">
                <a:solidFill>
                  <a:srgbClr val="FF0000"/>
                </a:solidFill>
              </a:rPr>
              <a:t>Tibshirani</a:t>
            </a:r>
            <a:r>
              <a:rPr lang="fr-FR" i="1" dirty="0">
                <a:solidFill>
                  <a:srgbClr val="FF0000"/>
                </a:solidFill>
              </a:rPr>
              <a:t>, 1994</a:t>
            </a:r>
            <a:r>
              <a:rPr lang="en-US" i="1" dirty="0">
                <a:solidFill>
                  <a:srgbClr val="FF0000"/>
                </a:solidFill>
              </a:rPr>
              <a:t> </a:t>
            </a:r>
            <a:r>
              <a:rPr lang="en-US" i="1" dirty="0">
                <a:solidFill>
                  <a:schemeClr val="tx1">
                    <a:lumMod val="75000"/>
                    <a:lumOff val="25000"/>
                  </a:schemeClr>
                </a:solidFill>
              </a:rPr>
              <a:t>,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8</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5.9|12.5|17.6|19.1"/>
</p:tagLst>
</file>

<file path=ppt/tags/tag4.xml><?xml version="1.0" encoding="utf-8"?>
<p:tagLst xmlns:a="http://schemas.openxmlformats.org/drawingml/2006/main" xmlns:r="http://schemas.openxmlformats.org/officeDocument/2006/relationships" xmlns:p="http://schemas.openxmlformats.org/presentationml/2006/main">
  <p:tag name="TIMING" val="|54.6|18.6|63.4"/>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112421</TotalTime>
  <Words>3676</Words>
  <Application>Microsoft Macintosh PowerPoint</Application>
  <PresentationFormat>Affichage à l'écran (4:3)</PresentationFormat>
  <Paragraphs>639</Paragraphs>
  <Slides>66</Slides>
  <Notes>47</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66</vt:i4>
      </vt:variant>
    </vt:vector>
  </HeadingPairs>
  <TitlesOfParts>
    <vt:vector size="76"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Deep NLP for user representation</vt:lpstr>
      <vt:lpstr>Problematics</vt:lpstr>
      <vt:lpstr>Problematics</vt:lpstr>
      <vt:lpstr>Problematics</vt:lpstr>
      <vt:lpstr>Problematics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RBA</vt:lpstr>
      <vt:lpstr>The model : HRAN,  personalized attention</vt:lpstr>
      <vt:lpstr>The model : HRAN, overview</vt:lpstr>
      <vt:lpstr>Results – sentiment analysis</vt:lpstr>
      <vt:lpstr>Results</vt:lpstr>
      <vt:lpstr>Attention Visualization</vt:lpstr>
      <vt:lpstr>Conclusion</vt:lpstr>
      <vt:lpstr>An NLP APPROACH TO PROFESSIONAL PROFILE LEARNING AND EVALUATION</vt:lpstr>
      <vt:lpstr>Motivation &amp; Problematic</vt:lpstr>
      <vt:lpstr>Motivation and intuition</vt:lpstr>
      <vt:lpstr>Motivation and intuition</vt:lpstr>
      <vt:lpstr>Motivation and intuition</vt:lpstr>
      <vt:lpstr>Data &amp; Task</vt:lpstr>
      <vt:lpstr>Data - Example</vt:lpstr>
      <vt:lpstr>The model : Resume</vt:lpstr>
      <vt:lpstr>Related work - FastText</vt:lpstr>
      <vt:lpstr>Related work - ELMo</vt:lpstr>
      <vt:lpstr>The model : Resume</vt:lpstr>
      <vt:lpstr>Results - Classification</vt:lpstr>
      <vt:lpstr>Results</vt:lpstr>
      <vt:lpstr>Results</vt:lpstr>
      <vt:lpstr>Conclusion</vt:lpstr>
      <vt:lpstr>USER DYNAMIC MODELING</vt:lpstr>
      <vt:lpstr>User Dynamic Modeling</vt:lpstr>
      <vt:lpstr>User Dynamic Modeling</vt:lpstr>
      <vt:lpstr>User Dynamic Modeling </vt:lpstr>
      <vt:lpstr>User Dynamic Modeling - Challenges</vt:lpstr>
      <vt:lpstr>User Dynamic Modeling - Challenges</vt:lpstr>
      <vt:lpstr>User Dynamic Modeling - Challenges</vt:lpstr>
      <vt:lpstr>Job Expertise Rewriting</vt:lpstr>
      <vt:lpstr>Job Expertise Rewriting</vt:lpstr>
      <vt:lpstr>Industry Latent Space Structuring via VAE </vt:lpstr>
      <vt:lpstr>Industry Latent Space Structuring via VAE </vt:lpstr>
      <vt:lpstr>Industry Latent Space Structuring via VAE </vt:lpstr>
      <vt:lpstr>User Dynamic Modeling - Obstacles</vt:lpstr>
      <vt:lpstr>Conclusion</vt:lpstr>
      <vt:lpstr>Contributions</vt:lpstr>
      <vt:lpstr>Perspectives</vt:lpstr>
      <vt:lpstr>Perspectives</vt:lpstr>
      <vt:lpstr>Thank You!</vt:lpstr>
      <vt:lpstr>References  ⠐ Appendix</vt:lpstr>
      <vt:lpstr>References</vt:lpstr>
      <vt:lpstr>Appendix for HRAN</vt:lpstr>
      <vt:lpstr>The model : HRAN, RBA – our version</vt:lpstr>
      <vt:lpstr>Appendix for Resumé</vt:lpstr>
      <vt:lpstr>ELMo Architecture - detail</vt:lpstr>
      <vt:lpstr>Appendix for User Modeling</vt:lpstr>
      <vt:lpstr>Job rewriting architecture</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836</cp:revision>
  <cp:lastPrinted>2019-10-02T17:13:17Z</cp:lastPrinted>
  <dcterms:created xsi:type="dcterms:W3CDTF">2017-04-20T22:33:02Z</dcterms:created>
  <dcterms:modified xsi:type="dcterms:W3CDTF">2021-11-15T14:56:37Z</dcterms:modified>
  <cp:category/>
</cp:coreProperties>
</file>